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858" r:id="rId5"/>
    <p:sldMasterId id="2147483974" r:id="rId6"/>
    <p:sldMasterId id="2147483985" r:id="rId7"/>
    <p:sldMasterId id="2147484040" r:id="rId8"/>
  </p:sldMasterIdLst>
  <p:notesMasterIdLst>
    <p:notesMasterId r:id="rId64"/>
  </p:notesMasterIdLst>
  <p:handoutMasterIdLst>
    <p:handoutMasterId r:id="rId65"/>
  </p:handoutMasterIdLst>
  <p:sldIdLst>
    <p:sldId id="2147481587" r:id="rId9"/>
    <p:sldId id="2147481613" r:id="rId10"/>
    <p:sldId id="2147481612" r:id="rId11"/>
    <p:sldId id="2147481660" r:id="rId12"/>
    <p:sldId id="2147481659" r:id="rId13"/>
    <p:sldId id="2147481615" r:id="rId14"/>
    <p:sldId id="2147481658" r:id="rId15"/>
    <p:sldId id="2147481586" r:id="rId16"/>
    <p:sldId id="2147481614" r:id="rId17"/>
    <p:sldId id="264" r:id="rId18"/>
    <p:sldId id="2147481602" r:id="rId19"/>
    <p:sldId id="2147478002" r:id="rId20"/>
    <p:sldId id="2147481604" r:id="rId21"/>
    <p:sldId id="2147481638" r:id="rId22"/>
    <p:sldId id="2147481649" r:id="rId23"/>
    <p:sldId id="2147481648" r:id="rId24"/>
    <p:sldId id="2147477960" r:id="rId25"/>
    <p:sldId id="2147481622" r:id="rId26"/>
    <p:sldId id="2147481623" r:id="rId27"/>
    <p:sldId id="2147481621" r:id="rId28"/>
    <p:sldId id="2147478000" r:id="rId29"/>
    <p:sldId id="2147481641" r:id="rId30"/>
    <p:sldId id="2147481624" r:id="rId31"/>
    <p:sldId id="2147478001" r:id="rId32"/>
    <p:sldId id="2147481642" r:id="rId33"/>
    <p:sldId id="2147481625" r:id="rId34"/>
    <p:sldId id="2147481633" r:id="rId35"/>
    <p:sldId id="2147481634" r:id="rId36"/>
    <p:sldId id="2147481635" r:id="rId37"/>
    <p:sldId id="2147478003" r:id="rId38"/>
    <p:sldId id="2147481643" r:id="rId39"/>
    <p:sldId id="2147480922" r:id="rId40"/>
    <p:sldId id="2147478004" r:id="rId41"/>
    <p:sldId id="2147481644" r:id="rId42"/>
    <p:sldId id="2147481014" r:id="rId43"/>
    <p:sldId id="2147478005" r:id="rId44"/>
    <p:sldId id="2147481645" r:id="rId45"/>
    <p:sldId id="2147477958" r:id="rId46"/>
    <p:sldId id="2147481577" r:id="rId47"/>
    <p:sldId id="2147481651" r:id="rId48"/>
    <p:sldId id="2147478006" r:id="rId49"/>
    <p:sldId id="2147481646" r:id="rId50"/>
    <p:sldId id="2147481636" r:id="rId51"/>
    <p:sldId id="2147478007" r:id="rId52"/>
    <p:sldId id="2147481647" r:id="rId53"/>
    <p:sldId id="2147477959" r:id="rId54"/>
    <p:sldId id="2147481654" r:id="rId55"/>
    <p:sldId id="2147481655" r:id="rId56"/>
    <p:sldId id="2147478008" r:id="rId57"/>
    <p:sldId id="2147480667" r:id="rId58"/>
    <p:sldId id="2147480637" r:id="rId59"/>
    <p:sldId id="2147480660" r:id="rId60"/>
    <p:sldId id="2147480661" r:id="rId61"/>
    <p:sldId id="2147481603" r:id="rId62"/>
    <p:sldId id="214747800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0F1E7A-7944-C04E-86F0-CA31FED764C0}">
          <p14:sldIdLst>
            <p14:sldId id="2147481587"/>
          </p14:sldIdLst>
        </p14:section>
        <p14:section name="Agenda slides" id="{BE20309D-D69E-4308-8C80-281072F600F3}">
          <p14:sldIdLst>
            <p14:sldId id="2147481613"/>
          </p14:sldIdLst>
        </p14:section>
        <p14:section name="Schedule" id="{AE91CB0E-1FF9-42F9-9D04-2C370D8E9388}">
          <p14:sldIdLst>
            <p14:sldId id="2147481612"/>
            <p14:sldId id="2147481660"/>
            <p14:sldId id="2147481659"/>
            <p14:sldId id="2147481615"/>
            <p14:sldId id="2147481658"/>
          </p14:sldIdLst>
        </p14:section>
        <p14:section name="Fabric Overview" id="{536DFAD4-0999-49AB-8A4B-1592F1DC9BE1}">
          <p14:sldIdLst>
            <p14:sldId id="2147481586"/>
            <p14:sldId id="2147481614"/>
            <p14:sldId id="264"/>
          </p14:sldIdLst>
        </p14:section>
        <p14:section name="The Workshop" id="{49309E59-A381-4560-9911-F178D45E4690}">
          <p14:sldIdLst>
            <p14:sldId id="2147481602"/>
            <p14:sldId id="2147478002"/>
            <p14:sldId id="2147481604"/>
            <p14:sldId id="2147481638"/>
            <p14:sldId id="2147481649"/>
          </p14:sldIdLst>
        </p14:section>
        <p14:section name="Module 0 - Setup and RTA" id="{5BD1972A-ABF8-4627-8381-09D084B37C6E}">
          <p14:sldIdLst>
            <p14:sldId id="2147481648"/>
            <p14:sldId id="2147477960"/>
            <p14:sldId id="2147481622"/>
            <p14:sldId id="2147481623"/>
            <p14:sldId id="2147481621"/>
            <p14:sldId id="2147478000"/>
          </p14:sldIdLst>
        </p14:section>
        <p14:section name="Module 1 - KQL" id="{C06735E8-8374-4543-AA18-91E5E64A2EAC}">
          <p14:sldIdLst>
            <p14:sldId id="2147481641"/>
            <p14:sldId id="2147481624"/>
            <p14:sldId id="2147478001"/>
          </p14:sldIdLst>
        </p14:section>
        <p14:section name="Module 2 - KQL Queries" id="{7F87D379-69BD-4D3C-BF01-2E42B4E92576}">
          <p14:sldIdLst>
            <p14:sldId id="2147481642"/>
            <p14:sldId id="2147481625"/>
            <p14:sldId id="2147481633"/>
            <p14:sldId id="2147481634"/>
            <p14:sldId id="2147481635"/>
            <p14:sldId id="2147478003"/>
          </p14:sldIdLst>
        </p14:section>
        <p14:section name="Module 3 - Power BI" id="{7D1239B5-CBA6-459F-A7D1-104E4CD92CB4}">
          <p14:sldIdLst>
            <p14:sldId id="2147481643"/>
            <p14:sldId id="2147480922"/>
            <p14:sldId id="2147478004"/>
            <p14:sldId id="2147481644"/>
            <p14:sldId id="2147481014"/>
          </p14:sldIdLst>
        </p14:section>
        <p14:section name="Module 4 - Data Activator" id="{D7167E6E-E36E-48D5-9DCA-E4A42ADE1BE2}">
          <p14:sldIdLst>
            <p14:sldId id="2147478005"/>
          </p14:sldIdLst>
        </p14:section>
        <p14:section name="Module 5 - Data Warehouse" id="{D4159D00-19B0-4F34-8B46-CEDE89176811}">
          <p14:sldIdLst>
            <p14:sldId id="2147481645"/>
            <p14:sldId id="2147477958"/>
            <p14:sldId id="2147481577"/>
            <p14:sldId id="2147481651"/>
            <p14:sldId id="2147478006"/>
          </p14:sldIdLst>
        </p14:section>
        <p14:section name="Module 6 - Data Lakehouse" id="{49C359ED-64ED-4E30-AC21-D1F7740D974C}">
          <p14:sldIdLst>
            <p14:sldId id="2147481646"/>
            <p14:sldId id="2147481636"/>
            <p14:sldId id="2147478007"/>
          </p14:sldIdLst>
        </p14:section>
        <p14:section name="Module 7 - Data Science" id="{06233A70-C5B0-452D-9E35-200808684C1B}">
          <p14:sldIdLst>
            <p14:sldId id="2147481647"/>
            <p14:sldId id="2147477959"/>
            <p14:sldId id="2147481654"/>
            <p14:sldId id="2147481655"/>
            <p14:sldId id="2147478008"/>
            <p14:sldId id="2147480667"/>
            <p14:sldId id="2147480637"/>
            <p14:sldId id="2147480660"/>
            <p14:sldId id="2147480661"/>
          </p14:sldIdLst>
        </p14:section>
        <p14:section name="Conclusion/Next step slides" id="{810ED8D1-32FE-4CC2-BE4A-9D3B3003A67D}">
          <p14:sldIdLst>
            <p14:sldId id="2147481603"/>
            <p14:sldId id="21474780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DCD2"/>
    <a:srgbClr val="FFFDF9"/>
    <a:srgbClr val="FAF1EA"/>
    <a:srgbClr val="FDF9F2"/>
    <a:srgbClr val="F5F1E9"/>
    <a:srgbClr val="2087AB"/>
    <a:srgbClr val="B238BA"/>
    <a:srgbClr val="8DC8E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BCFA2-B309-4E70-AA28-18C1A3F11757}" v="2" dt="2024-03-07T21:12:27.3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24" autoAdjust="0"/>
  </p:normalViewPr>
  <p:slideViewPr>
    <p:cSldViewPr snapToGrid="0">
      <p:cViewPr>
        <p:scale>
          <a:sx n="80" d="100"/>
          <a:sy n="80" d="100"/>
        </p:scale>
        <p:origin x="676" y="8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176BCFA2-B309-4E70-AA28-18C1A3F11757}"/>
    <pc:docChg chg="undo custSel addSld delSld modSld addSection modSection">
      <pc:chgData name="Brian Hitney" userId="f602c332-4473-4e8a-9f0f-e3978b2f2a40" providerId="ADAL" clId="{176BCFA2-B309-4E70-AA28-18C1A3F11757}" dt="2024-03-07T21:22:41.388" v="439" actId="17846"/>
      <pc:docMkLst>
        <pc:docMk/>
      </pc:docMkLst>
      <pc:sldChg chg="modNotesTx">
        <pc:chgData name="Brian Hitney" userId="f602c332-4473-4e8a-9f0f-e3978b2f2a40" providerId="ADAL" clId="{176BCFA2-B309-4E70-AA28-18C1A3F11757}" dt="2024-03-07T21:17:34.170" v="362" actId="20577"/>
        <pc:sldMkLst>
          <pc:docMk/>
          <pc:sldMk cId="1949292638" sldId="2147481586"/>
        </pc:sldMkLst>
      </pc:sldChg>
      <pc:sldChg chg="modSp mod">
        <pc:chgData name="Brian Hitney" userId="f602c332-4473-4e8a-9f0f-e3978b2f2a40" providerId="ADAL" clId="{176BCFA2-B309-4E70-AA28-18C1A3F11757}" dt="2024-03-07T21:12:27.383" v="118" actId="20577"/>
        <pc:sldMkLst>
          <pc:docMk/>
          <pc:sldMk cId="3988079638" sldId="2147481587"/>
        </pc:sldMkLst>
        <pc:spChg chg="mod">
          <ac:chgData name="Brian Hitney" userId="f602c332-4473-4e8a-9f0f-e3978b2f2a40" providerId="ADAL" clId="{176BCFA2-B309-4E70-AA28-18C1A3F11757}" dt="2024-03-07T21:12:27.383" v="118" actId="20577"/>
          <ac:spMkLst>
            <pc:docMk/>
            <pc:sldMk cId="3988079638" sldId="2147481587"/>
            <ac:spMk id="3" creationId="{116E839C-FF1D-2D0C-F565-0817CB602F36}"/>
          </ac:spMkLst>
        </pc:spChg>
      </pc:sldChg>
      <pc:sldChg chg="del">
        <pc:chgData name="Brian Hitney" userId="f602c332-4473-4e8a-9f0f-e3978b2f2a40" providerId="ADAL" clId="{176BCFA2-B309-4E70-AA28-18C1A3F11757}" dt="2024-03-07T21:19:24.454" v="368" actId="47"/>
        <pc:sldMkLst>
          <pc:docMk/>
          <pc:sldMk cId="4234428516" sldId="2147481589"/>
        </pc:sldMkLst>
      </pc:sldChg>
      <pc:sldChg chg="add">
        <pc:chgData name="Brian Hitney" userId="f602c332-4473-4e8a-9f0f-e3978b2f2a40" providerId="ADAL" clId="{176BCFA2-B309-4E70-AA28-18C1A3F11757}" dt="2024-03-07T21:10:36.594" v="2"/>
        <pc:sldMkLst>
          <pc:docMk/>
          <pc:sldMk cId="312137379" sldId="2147481605"/>
        </pc:sldMkLst>
      </pc:sldChg>
      <pc:sldChg chg="add">
        <pc:chgData name="Brian Hitney" userId="f602c332-4473-4e8a-9f0f-e3978b2f2a40" providerId="ADAL" clId="{176BCFA2-B309-4E70-AA28-18C1A3F11757}" dt="2024-03-07T21:10:36.594" v="2"/>
        <pc:sldMkLst>
          <pc:docMk/>
          <pc:sldMk cId="465012508" sldId="2147481615"/>
        </pc:sldMkLst>
      </pc:sldChg>
      <pc:sldChg chg="del">
        <pc:chgData name="Brian Hitney" userId="f602c332-4473-4e8a-9f0f-e3978b2f2a40" providerId="ADAL" clId="{176BCFA2-B309-4E70-AA28-18C1A3F11757}" dt="2024-03-07T21:11:04.529" v="3" actId="47"/>
        <pc:sldMkLst>
          <pc:docMk/>
          <pc:sldMk cId="620072914" sldId="2147481616"/>
        </pc:sldMkLst>
      </pc:sldChg>
      <pc:sldChg chg="del">
        <pc:chgData name="Brian Hitney" userId="f602c332-4473-4e8a-9f0f-e3978b2f2a40" providerId="ADAL" clId="{176BCFA2-B309-4E70-AA28-18C1A3F11757}" dt="2024-03-07T21:20:20.993" v="420" actId="47"/>
        <pc:sldMkLst>
          <pc:docMk/>
          <pc:sldMk cId="2943064182" sldId="2147481617"/>
        </pc:sldMkLst>
      </pc:sldChg>
      <pc:sldChg chg="add del">
        <pc:chgData name="Brian Hitney" userId="f602c332-4473-4e8a-9f0f-e3978b2f2a40" providerId="ADAL" clId="{176BCFA2-B309-4E70-AA28-18C1A3F11757}" dt="2024-03-07T21:18:07.391" v="365" actId="47"/>
        <pc:sldMkLst>
          <pc:docMk/>
          <pc:sldMk cId="1001546551" sldId="2147481619"/>
        </pc:sldMkLst>
      </pc:sldChg>
      <pc:sldChg chg="del">
        <pc:chgData name="Brian Hitney" userId="f602c332-4473-4e8a-9f0f-e3978b2f2a40" providerId="ADAL" clId="{176BCFA2-B309-4E70-AA28-18C1A3F11757}" dt="2024-03-07T21:09:56.373" v="1" actId="47"/>
        <pc:sldMkLst>
          <pc:docMk/>
          <pc:sldMk cId="2231364308" sldId="2147481637"/>
        </pc:sldMkLst>
      </pc:sldChg>
      <pc:sldChg chg="modSp mod">
        <pc:chgData name="Brian Hitney" userId="f602c332-4473-4e8a-9f0f-e3978b2f2a40" providerId="ADAL" clId="{176BCFA2-B309-4E70-AA28-18C1A3F11757}" dt="2024-03-07T21:19:51.866" v="419" actId="20577"/>
        <pc:sldMkLst>
          <pc:docMk/>
          <pc:sldMk cId="1714233688" sldId="2147481638"/>
        </pc:sldMkLst>
        <pc:spChg chg="mod">
          <ac:chgData name="Brian Hitney" userId="f602c332-4473-4e8a-9f0f-e3978b2f2a40" providerId="ADAL" clId="{176BCFA2-B309-4E70-AA28-18C1A3F11757}" dt="2024-03-07T21:19:51.866" v="419" actId="20577"/>
          <ac:spMkLst>
            <pc:docMk/>
            <pc:sldMk cId="1714233688" sldId="2147481638"/>
            <ac:spMk id="3" creationId="{239E2D35-583F-16EF-E5F1-8F758649F43B}"/>
          </ac:spMkLst>
        </pc:spChg>
      </pc:sldChg>
      <pc:sldChg chg="del">
        <pc:chgData name="Brian Hitney" userId="f602c332-4473-4e8a-9f0f-e3978b2f2a40" providerId="ADAL" clId="{176BCFA2-B309-4E70-AA28-18C1A3F11757}" dt="2024-03-07T21:19:07.523" v="367" actId="47"/>
        <pc:sldMkLst>
          <pc:docMk/>
          <pc:sldMk cId="1500899785" sldId="2147481639"/>
        </pc:sldMkLst>
      </pc:sldChg>
      <pc:sldChg chg="del">
        <pc:chgData name="Brian Hitney" userId="f602c332-4473-4e8a-9f0f-e3978b2f2a40" providerId="ADAL" clId="{176BCFA2-B309-4E70-AA28-18C1A3F11757}" dt="2024-03-07T21:19:04.059" v="366" actId="47"/>
        <pc:sldMkLst>
          <pc:docMk/>
          <pc:sldMk cId="423433283" sldId="2147481640"/>
        </pc:sldMkLst>
      </pc:sldChg>
      <pc:sldChg chg="del">
        <pc:chgData name="Brian Hitney" userId="f602c332-4473-4e8a-9f0f-e3978b2f2a40" providerId="ADAL" clId="{176BCFA2-B309-4E70-AA28-18C1A3F11757}" dt="2024-03-07T21:19:28.327" v="369" actId="47"/>
        <pc:sldMkLst>
          <pc:docMk/>
          <pc:sldMk cId="1623019604" sldId="2147481650"/>
        </pc:sldMkLst>
      </pc:sldChg>
      <pc:sldChg chg="del">
        <pc:chgData name="Brian Hitney" userId="f602c332-4473-4e8a-9f0f-e3978b2f2a40" providerId="ADAL" clId="{176BCFA2-B309-4E70-AA28-18C1A3F11757}" dt="2024-03-07T21:21:43.693" v="432" actId="47"/>
        <pc:sldMkLst>
          <pc:docMk/>
          <pc:sldMk cId="2599908242" sldId="2147481652"/>
        </pc:sldMkLst>
      </pc:sldChg>
      <pc:sldChg chg="del">
        <pc:chgData name="Brian Hitney" userId="f602c332-4473-4e8a-9f0f-e3978b2f2a40" providerId="ADAL" clId="{176BCFA2-B309-4E70-AA28-18C1A3F11757}" dt="2024-03-07T21:09:42.585" v="0" actId="47"/>
        <pc:sldMkLst>
          <pc:docMk/>
          <pc:sldMk cId="4047487386" sldId="2147481656"/>
        </pc:sldMkLst>
      </pc:sldChg>
      <pc:sldChg chg="add modNotesTx">
        <pc:chgData name="Brian Hitney" userId="f602c332-4473-4e8a-9f0f-e3978b2f2a40" providerId="ADAL" clId="{176BCFA2-B309-4E70-AA28-18C1A3F11757}" dt="2024-03-07T21:11:50.098" v="83" actId="20577"/>
        <pc:sldMkLst>
          <pc:docMk/>
          <pc:sldMk cId="2360414559" sldId="21474816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E8C3C913-92AC-45C4-8A25-FD6FC7F4D807}">
      <dgm:prSet phldrT="[Text]" custT="1"/>
      <dgm:spPr/>
      <dgm:t>
        <a:bodyPr/>
        <a:lstStyle/>
        <a:p>
          <a:r>
            <a:rPr lang="en-US" sz="1800" dirty="0"/>
            <a:t>12:30-2:00</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custT="1"/>
      <dgm:spPr/>
      <dgm:t>
        <a:bodyPr/>
        <a:lstStyle/>
        <a:p>
          <a:r>
            <a:rPr lang="en-US" sz="1800" dirty="0"/>
            <a:t>3:00-4:30</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97F74CFC-3B42-4828-9676-9EA48E792736}">
      <dgm:prSet phldrT="[Text]" custT="1"/>
      <dgm:spPr/>
      <dgm:t>
        <a:bodyPr/>
        <a:lstStyle/>
        <a:p>
          <a:r>
            <a:rPr lang="en-US" sz="18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800" dirty="0"/>
            <a:t>Data Science in Fabric</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12B60F51-13E6-4448-9E18-D2F3D04CD5C2}">
      <dgm:prSet phldrT="[Text]" custT="1"/>
      <dgm:spPr/>
      <dgm:t>
        <a:bodyPr/>
        <a:lstStyle/>
        <a:p>
          <a:r>
            <a:rPr lang="en-US" sz="1800" dirty="0"/>
            <a:t>2:45-3:00</a:t>
          </a:r>
          <a:br>
            <a:rPr lang="en-US" sz="1800" dirty="0"/>
          </a:br>
          <a:r>
            <a:rPr lang="en-US" sz="1800" dirty="0"/>
            <a:t>Break</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83196B98-4441-46BB-893F-F3BF41AF0287}">
      <dgm:prSet phldrT="[Text]" custT="1"/>
      <dgm:spPr/>
      <dgm:t>
        <a:bodyPr/>
        <a:lstStyle/>
        <a:p>
          <a:r>
            <a:rPr lang="en-US" sz="1600" dirty="0"/>
            <a:t>Wrap up &amp; feedback</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C22AB8B4-374A-4D15-B63C-A029DEB43E4E}">
      <dgm:prSet phldrT="[Text]" custT="1"/>
      <dgm:spPr/>
      <dgm:t>
        <a:bodyPr/>
        <a:lstStyle/>
        <a:p>
          <a:r>
            <a:rPr lang="en-US" sz="1800" dirty="0"/>
            <a:t>2:00-2:45</a:t>
          </a:r>
          <a:br>
            <a:rPr lang="en-US" sz="1800" dirty="0"/>
          </a:br>
          <a:r>
            <a:rPr lang="en-US" sz="1800" b="1" dirty="0"/>
            <a:t>Elective</a:t>
          </a:r>
        </a:p>
      </dgm:t>
    </dgm:pt>
    <dgm:pt modelId="{7608AA18-3BFC-4E65-A15C-6BEFF9C58C64}" type="parTrans" cxnId="{7711BC56-B38C-4C12-BDAA-83E972B7473F}">
      <dgm:prSet/>
      <dgm:spPr/>
      <dgm:t>
        <a:bodyPr/>
        <a:lstStyle/>
        <a:p>
          <a:endParaRPr lang="en-US"/>
        </a:p>
      </dgm:t>
    </dgm:pt>
    <dgm:pt modelId="{C00685FB-7AD0-4BA8-93C2-C988FD72D4C9}" type="sibTrans" cxnId="{7711BC56-B38C-4C12-BDAA-83E972B7473F}">
      <dgm:prSet/>
      <dgm:spPr/>
      <dgm:t>
        <a:bodyPr/>
        <a:lstStyle/>
        <a:p>
          <a:endParaRPr lang="en-US"/>
        </a:p>
      </dgm:t>
    </dgm:pt>
    <dgm:pt modelId="{FC7D804D-BD98-447B-8C38-8AE52F8DA75C}">
      <dgm:prSet phldrT="[Text]" custT="1"/>
      <dgm:spPr/>
      <dgm:t>
        <a:bodyPr/>
        <a:lstStyle/>
        <a:p>
          <a:r>
            <a:rPr lang="en-US" sz="1800" b="1" dirty="0"/>
            <a:t>LAB: Building a Data Lakehouse</a:t>
          </a:r>
        </a:p>
      </dgm:t>
    </dgm:pt>
    <dgm:pt modelId="{63EC9C04-85E6-48FA-8E57-BE9828D394F3}" type="parTrans" cxnId="{7C7D91A2-BC10-40D5-BB1D-A021AF5FCF19}">
      <dgm:prSet/>
      <dgm:spPr/>
      <dgm:t>
        <a:bodyPr/>
        <a:lstStyle/>
        <a:p>
          <a:endParaRPr lang="en-US"/>
        </a:p>
      </dgm:t>
    </dgm:pt>
    <dgm:pt modelId="{97E95640-05E8-4BFC-972E-1B7A8DF56602}" type="sibTrans" cxnId="{7C7D91A2-BC10-40D5-BB1D-A021AF5FCF19}">
      <dgm:prSet/>
      <dgm:spPr/>
      <dgm:t>
        <a:bodyPr/>
        <a:lstStyle/>
        <a:p>
          <a:endParaRPr lang="en-US"/>
        </a:p>
      </dgm:t>
    </dgm:pt>
    <dgm:pt modelId="{3390DB62-4F6F-4CB0-BABC-133DB625362B}">
      <dgm:prSet phldrT="[Text]" custT="1"/>
      <dgm:spPr/>
      <dgm:t>
        <a:bodyPr/>
        <a:lstStyle/>
        <a:p>
          <a:r>
            <a:rPr lang="en-US" sz="1800" b="1" dirty="0"/>
            <a:t>LAB: Data Warehouse</a:t>
          </a:r>
        </a:p>
      </dgm:t>
    </dgm:pt>
    <dgm:pt modelId="{FFB5DFAE-A424-4F9D-8F1E-AC085422E348}" type="parTrans" cxnId="{1C5071B3-A6F2-4FA5-AF4E-DD9BFE3201C4}">
      <dgm:prSet/>
      <dgm:spPr/>
      <dgm:t>
        <a:bodyPr/>
        <a:lstStyle/>
        <a:p>
          <a:endParaRPr lang="en-US"/>
        </a:p>
      </dgm:t>
    </dgm:pt>
    <dgm:pt modelId="{F61F2701-19D7-4FD8-8894-76C9C41C7B57}" type="sibTrans" cxnId="{1C5071B3-A6F2-4FA5-AF4E-DD9BFE3201C4}">
      <dgm:prSet/>
      <dgm:spPr/>
      <dgm:t>
        <a:bodyPr/>
        <a:lstStyle/>
        <a:p>
          <a:endParaRPr lang="en-US"/>
        </a:p>
      </dgm:t>
    </dgm:pt>
    <dgm:pt modelId="{A88B051E-A0FA-42FF-8118-A07CF7A2D5FC}">
      <dgm:prSet phldrT="[Text]" custT="1"/>
      <dgm:spPr/>
      <dgm:t>
        <a:bodyPr/>
        <a:lstStyle/>
        <a:p>
          <a:r>
            <a:rPr lang="en-US" sz="1800" b="1" dirty="0"/>
            <a:t>LAB: Data Activator</a:t>
          </a:r>
        </a:p>
      </dgm:t>
    </dgm:pt>
    <dgm:pt modelId="{2AB7D77D-A244-4656-B77E-B8EBA041F845}" type="parTrans" cxnId="{26D98C51-8B43-4605-A1A5-58F0307E13EB}">
      <dgm:prSet/>
      <dgm:spPr/>
      <dgm:t>
        <a:bodyPr/>
        <a:lstStyle/>
        <a:p>
          <a:endParaRPr lang="en-US"/>
        </a:p>
      </dgm:t>
    </dgm:pt>
    <dgm:pt modelId="{873EAC77-171C-488F-B012-279FDF7F6C59}" type="sibTrans" cxnId="{26D98C51-8B43-4605-A1A5-58F0307E13EB}">
      <dgm:prSet/>
      <dgm:spPr/>
      <dgm:t>
        <a:bodyPr/>
        <a:lstStyle/>
        <a:p>
          <a:endParaRPr lang="en-US"/>
        </a:p>
      </dgm:t>
    </dgm:pt>
    <dgm:pt modelId="{7AAD6A0B-BF70-4369-9266-F383E411D885}">
      <dgm:prSet phldrT="[Text]" custT="1"/>
      <dgm:spPr/>
      <dgm:t>
        <a:bodyPr/>
        <a:lstStyle/>
        <a:p>
          <a:r>
            <a:rPr lang="en-US" sz="1800" dirty="0"/>
            <a:t>4:30-4:45</a:t>
          </a:r>
        </a:p>
      </dgm:t>
    </dgm:pt>
    <dgm:pt modelId="{1A8DE36C-7B69-4692-A527-1D16940B28F6}" type="sibTrans" cxnId="{91755395-1996-4952-BED8-8819EC063104}">
      <dgm:prSet/>
      <dgm:spPr/>
      <dgm:t>
        <a:bodyPr/>
        <a:lstStyle/>
        <a:p>
          <a:endParaRPr lang="en-US"/>
        </a:p>
      </dgm:t>
    </dgm:pt>
    <dgm:pt modelId="{FCA29166-E757-4DF0-BD41-FA16E57E13B4}" type="parTrans" cxnId="{91755395-1996-4952-BED8-8819EC063104}">
      <dgm:prSet/>
      <dgm:spPr/>
      <dgm:t>
        <a:bodyPr/>
        <a:lstStyle/>
        <a:p>
          <a:endParaRPr lang="en-US"/>
        </a:p>
      </dgm:t>
    </dgm:pt>
    <dgm:pt modelId="{898C25E9-D4DD-4992-A92E-BC4021CA4E65}">
      <dgm:prSet phldrT="[Text]" custT="1"/>
      <dgm:spPr/>
      <dgm:t>
        <a:bodyPr/>
        <a:lstStyle/>
        <a:p>
          <a:r>
            <a:rPr lang="en-US" sz="1800" b="1" dirty="0"/>
            <a:t>LAB: Building ML models to predict stock prices </a:t>
          </a:r>
        </a:p>
      </dgm:t>
    </dgm:pt>
    <dgm:pt modelId="{9F06ABA2-E0D4-4FB5-9018-FA546C7A2985}" type="parTrans" cxnId="{263521E2-12A2-49BC-B2F5-A3214FF72B95}">
      <dgm:prSet/>
      <dgm:spPr/>
      <dgm:t>
        <a:bodyPr/>
        <a:lstStyle/>
        <a:p>
          <a:endParaRPr lang="en-US"/>
        </a:p>
      </dgm:t>
    </dgm:pt>
    <dgm:pt modelId="{C6967DA9-6F78-41FB-8276-A3038D7F12D9}" type="sibTrans" cxnId="{263521E2-12A2-49BC-B2F5-A3214FF72B95}">
      <dgm:prSet/>
      <dgm:spPr/>
      <dgm:t>
        <a:bodyPr/>
        <a:lstStyle/>
        <a:p>
          <a:endParaRPr lang="en-US"/>
        </a:p>
      </dgm:t>
    </dgm:pt>
    <dgm:pt modelId="{4CFA9820-E47F-46CF-AEA0-6D80F87B5834}">
      <dgm:prSet phldrT="[Text]" custT="1"/>
      <dgm:spPr/>
      <dgm:t>
        <a:bodyPr/>
        <a:lstStyle/>
        <a:p>
          <a:r>
            <a:rPr lang="en-US" sz="1600" dirty="0"/>
            <a:t>Continue the journey</a:t>
          </a:r>
        </a:p>
      </dgm:t>
    </dgm:pt>
    <dgm:pt modelId="{7A68E3DA-BC54-45EA-A8CB-818A44F3090A}" type="parTrans" cxnId="{D1C6FFA1-9B07-4ABA-92D1-EE1735F568AD}">
      <dgm:prSet/>
      <dgm:spPr/>
      <dgm:t>
        <a:bodyPr/>
        <a:lstStyle/>
        <a:p>
          <a:endParaRPr lang="en-US"/>
        </a:p>
      </dgm:t>
    </dgm:pt>
    <dgm:pt modelId="{1C81B2BF-EBD3-4F73-93A5-FB9CCBCB8C41}" type="sibTrans" cxnId="{D1C6FFA1-9B07-4ABA-92D1-EE1735F568AD}">
      <dgm:prSet/>
      <dgm:spPr/>
      <dgm:t>
        <a:bodyPr/>
        <a:lstStyle/>
        <a:p>
          <a:endParaRPr lang="en-US"/>
        </a:p>
      </dgm:t>
    </dgm:pt>
    <dgm:pt modelId="{1BE1B0E1-7546-4163-831A-0B0B967597A6}">
      <dgm:prSet phldrT="[Text]" custT="1"/>
      <dgm:spPr/>
      <dgm:t>
        <a:bodyPr/>
        <a:lstStyle/>
        <a:p>
          <a:r>
            <a:rPr lang="en-US" sz="1800" b="1" dirty="0"/>
            <a:t>LAB: Advanced KQL</a:t>
          </a:r>
        </a:p>
      </dgm:t>
    </dgm:pt>
    <dgm:pt modelId="{94489A1A-DDD8-43D7-8FF5-7B5C75F3F78C}" type="parTrans" cxnId="{9B41C373-900A-47DA-BB95-687846138612}">
      <dgm:prSet/>
      <dgm:spPr/>
      <dgm:t>
        <a:bodyPr/>
        <a:lstStyle/>
        <a:p>
          <a:endParaRPr lang="en-US"/>
        </a:p>
      </dgm:t>
    </dgm:pt>
    <dgm:pt modelId="{EC614547-9C57-4152-8BF4-FCF6FD18F13A}" type="sibTrans" cxnId="{9B41C373-900A-47DA-BB95-687846138612}">
      <dgm:prSet/>
      <dgm:spPr/>
      <dgm:t>
        <a:bodyPr/>
        <a:lstStyle/>
        <a:p>
          <a:endParaRPr lang="en-US"/>
        </a:p>
      </dgm:t>
    </dgm:pt>
    <dgm:pt modelId="{238BAB4D-2A70-441E-BD85-6871E7BEB5BD}">
      <dgm:prSet phldrT="[Text]" custT="1"/>
      <dgm:spPr/>
      <dgm:t>
        <a:bodyPr/>
        <a:lstStyle/>
        <a:p>
          <a:r>
            <a:rPr lang="en-US" sz="1800" b="1" dirty="0"/>
            <a:t>LAB: Delta File Maintenance</a:t>
          </a:r>
        </a:p>
      </dgm:t>
    </dgm:pt>
    <dgm:pt modelId="{6C86F412-997E-49EF-B600-990989662201}" type="parTrans" cxnId="{32EC0075-8A71-47D9-AD2E-5509C4C100F1}">
      <dgm:prSet/>
      <dgm:spPr/>
      <dgm:t>
        <a:bodyPr/>
        <a:lstStyle/>
        <a:p>
          <a:endParaRPr lang="en-US"/>
        </a:p>
      </dgm:t>
    </dgm:pt>
    <dgm:pt modelId="{43EA6F1F-7F9C-404F-A703-11A978FAD247}" type="sibTrans" cxnId="{32EC0075-8A71-47D9-AD2E-5509C4C100F1}">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0" presStyleCnt="5">
        <dgm:presLayoutVars>
          <dgm:chMax val="1"/>
          <dgm:bulletEnabled val="1"/>
        </dgm:presLayoutVars>
      </dgm:prSet>
      <dgm:spPr/>
    </dgm:pt>
    <dgm:pt modelId="{8B764439-FF55-4F8E-BC23-5BD442C9AE38}" type="pres">
      <dgm:prSet presAssocID="{E8C3C913-92AC-45C4-8A25-FD6FC7F4D807}" presName="bracket" presStyleLbl="parChTrans1D1" presStyleIdx="0" presStyleCnt="5"/>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0" presStyleCnt="4">
        <dgm:presLayoutVars>
          <dgm:bulletEnabled val="1"/>
        </dgm:presLayoutVars>
      </dgm:prSet>
      <dgm:spPr/>
    </dgm:pt>
    <dgm:pt modelId="{F1FB18CD-B9F3-4EC8-8B4D-3DC03863DFDE}" type="pres">
      <dgm:prSet presAssocID="{2E1CC24F-F902-463A-A342-6BDFFF5AA356}" presName="spV" presStyleCnt="0"/>
      <dgm:spPr/>
    </dgm:pt>
    <dgm:pt modelId="{9804F7FE-E52E-48C4-B8A9-AB49D281DC7B}" type="pres">
      <dgm:prSet presAssocID="{C22AB8B4-374A-4D15-B63C-A029DEB43E4E}" presName="linNode" presStyleCnt="0"/>
      <dgm:spPr/>
    </dgm:pt>
    <dgm:pt modelId="{26C72A99-BC05-435B-A499-CEFCD9D9246C}" type="pres">
      <dgm:prSet presAssocID="{C22AB8B4-374A-4D15-B63C-A029DEB43E4E}" presName="parTx" presStyleLbl="revTx" presStyleIdx="1" presStyleCnt="5">
        <dgm:presLayoutVars>
          <dgm:chMax val="1"/>
          <dgm:bulletEnabled val="1"/>
        </dgm:presLayoutVars>
      </dgm:prSet>
      <dgm:spPr/>
    </dgm:pt>
    <dgm:pt modelId="{03857703-2DF9-43AD-B7F5-875A64A64530}" type="pres">
      <dgm:prSet presAssocID="{C22AB8B4-374A-4D15-B63C-A029DEB43E4E}" presName="bracket" presStyleLbl="parChTrans1D1" presStyleIdx="1" presStyleCnt="5"/>
      <dgm:spPr/>
    </dgm:pt>
    <dgm:pt modelId="{2C827159-4ADA-4BBE-AE03-70C18236CF16}" type="pres">
      <dgm:prSet presAssocID="{C22AB8B4-374A-4D15-B63C-A029DEB43E4E}" presName="spH" presStyleCnt="0"/>
      <dgm:spPr/>
    </dgm:pt>
    <dgm:pt modelId="{454D23E1-EF39-49C7-8ABB-1FB95CCC4C54}" type="pres">
      <dgm:prSet presAssocID="{C22AB8B4-374A-4D15-B63C-A029DEB43E4E}" presName="desTx" presStyleLbl="node1" presStyleIdx="1" presStyleCnt="4">
        <dgm:presLayoutVars>
          <dgm:bulletEnabled val="1"/>
        </dgm:presLayoutVars>
      </dgm:prSet>
      <dgm:spPr/>
    </dgm:pt>
    <dgm:pt modelId="{E34B4CA3-3D29-4323-BB47-7299986F4A39}" type="pres">
      <dgm:prSet presAssocID="{C00685FB-7AD0-4BA8-93C2-C988FD72D4C9}"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2" presStyleCnt="5">
        <dgm:presLayoutVars>
          <dgm:chMax val="1"/>
          <dgm:bulletEnabled val="1"/>
        </dgm:presLayoutVars>
      </dgm:prSet>
      <dgm:spPr/>
    </dgm:pt>
    <dgm:pt modelId="{2E573CF3-DA17-450A-B9F5-9CB67B1EC731}" type="pres">
      <dgm:prSet presAssocID="{12B60F51-13E6-4448-9E18-D2F3D04CD5C2}" presName="bracket" presStyleLbl="parChTrans1D1" presStyleIdx="2" presStyleCnt="5"/>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3" presStyleCnt="5">
        <dgm:presLayoutVars>
          <dgm:chMax val="1"/>
          <dgm:bulletEnabled val="1"/>
        </dgm:presLayoutVars>
      </dgm:prSet>
      <dgm:spPr/>
    </dgm:pt>
    <dgm:pt modelId="{0E0E5E46-AFB4-459C-9112-EBE1D51D9117}" type="pres">
      <dgm:prSet presAssocID="{40E08B34-954F-4A31-9FB7-91884BB870E4}" presName="bracket" presStyleLbl="parChTrans1D1" presStyleIdx="3" presStyleCnt="5"/>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2" presStyleCnt="4">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4" presStyleCnt="5">
        <dgm:presLayoutVars>
          <dgm:chMax val="1"/>
          <dgm:bulletEnabled val="1"/>
        </dgm:presLayoutVars>
      </dgm:prSet>
      <dgm:spPr/>
    </dgm:pt>
    <dgm:pt modelId="{2EAB0603-1675-4C94-8189-68F8DE5ED2AA}" type="pres">
      <dgm:prSet presAssocID="{7AAD6A0B-BF70-4369-9266-F383E411D885}" presName="bracket" presStyleLbl="parChTrans1D1" presStyleIdx="4" presStyleCnt="5"/>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3" presStyleCnt="4">
        <dgm:presLayoutVars>
          <dgm:bulletEnabled val="1"/>
        </dgm:presLayoutVars>
      </dgm:prSet>
      <dgm:spPr/>
    </dgm:pt>
  </dgm:ptLst>
  <dgm:cxnLst>
    <dgm:cxn modelId="{771C9814-5F25-4A25-BF0C-509D8144D472}" srcId="{E065C188-EB6C-4F8A-8DB7-2A5BF83174C0}" destId="{40E08B34-954F-4A31-9FB7-91884BB870E4}" srcOrd="3" destOrd="0" parTransId="{C71106B3-A611-48A1-A6D2-074902C785CC}" sibTransId="{E20B1F7E-1706-403E-A1D5-231466CADF97}"/>
    <dgm:cxn modelId="{451FBB1C-A3E0-4D8A-8D64-981FFEF03621}" type="presOf" srcId="{3390DB62-4F6F-4CB0-BABC-133DB625362B}" destId="{454D23E1-EF39-49C7-8ABB-1FB95CCC4C54}" srcOrd="0" destOrd="0" presId="urn:diagrams.loki3.com/BracketList"/>
    <dgm:cxn modelId="{F2DDE920-02DB-426C-9394-C0C6DFE5766B}" type="presOf" srcId="{FC7D804D-BD98-447B-8C38-8AE52F8DA75C}" destId="{79350342-EE47-42E9-B6EC-0D825F4DDE34}" srcOrd="0" destOrd="1" presId="urn:diagrams.loki3.com/BracketList"/>
    <dgm:cxn modelId="{1C290D38-7AF6-4487-B1DD-238289F76492}" srcId="{E065C188-EB6C-4F8A-8DB7-2A5BF83174C0}" destId="{12B60F51-13E6-4448-9E18-D2F3D04CD5C2}" srcOrd="2"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FD9C066C-4824-475E-ABCD-73DC42E448F1}" type="presOf" srcId="{238BAB4D-2A70-441E-BD85-6871E7BEB5BD}" destId="{454D23E1-EF39-49C7-8ABB-1FB95CCC4C54}" srcOrd="0" destOrd="3" presId="urn:diagrams.loki3.com/BracketList"/>
    <dgm:cxn modelId="{FF0AC44C-D7FF-4399-9BC4-2D61635FC424}" srcId="{7AAD6A0B-BF70-4369-9266-F383E411D885}" destId="{83196B98-4441-46BB-893F-F3BF41AF0287}" srcOrd="0" destOrd="0" parTransId="{243F0374-8BF9-4A61-A9BD-BF442934BAF4}" sibTransId="{97F1134C-9B41-443E-A7EA-D5A22DA2C58B}"/>
    <dgm:cxn modelId="{26D98C51-8B43-4605-A1A5-58F0307E13EB}" srcId="{C22AB8B4-374A-4D15-B63C-A029DEB43E4E}" destId="{A88B051E-A0FA-42FF-8118-A07CF7A2D5FC}" srcOrd="1" destOrd="0" parTransId="{2AB7D77D-A244-4656-B77E-B8EBA041F845}" sibTransId="{873EAC77-171C-488F-B012-279FDF7F6C59}"/>
    <dgm:cxn modelId="{807D0552-1866-47EC-A069-BA22F347FFD1}" type="presOf" srcId="{7AAD6A0B-BF70-4369-9266-F383E411D885}" destId="{4313B9EB-F567-4A7A-AA3E-72B3FDCC8876}" srcOrd="0" destOrd="0" presId="urn:diagrams.loki3.com/BracketList"/>
    <dgm:cxn modelId="{BD208772-0E64-4A89-BD00-964C0412F189}" type="presOf" srcId="{1BE1B0E1-7546-4163-831A-0B0B967597A6}" destId="{454D23E1-EF39-49C7-8ABB-1FB95CCC4C54}" srcOrd="0" destOrd="2" presId="urn:diagrams.loki3.com/BracketList"/>
    <dgm:cxn modelId="{9B41C373-900A-47DA-BB95-687846138612}" srcId="{C22AB8B4-374A-4D15-B63C-A029DEB43E4E}" destId="{1BE1B0E1-7546-4163-831A-0B0B967597A6}" srcOrd="2" destOrd="0" parTransId="{94489A1A-DDD8-43D7-8FF5-7B5C75F3F78C}" sibTransId="{EC614547-9C57-4152-8BF4-FCF6FD18F13A}"/>
    <dgm:cxn modelId="{32EC0075-8A71-47D9-AD2E-5509C4C100F1}" srcId="{C22AB8B4-374A-4D15-B63C-A029DEB43E4E}" destId="{238BAB4D-2A70-441E-BD85-6871E7BEB5BD}" srcOrd="3" destOrd="0" parTransId="{6C86F412-997E-49EF-B600-990989662201}" sibTransId="{43EA6F1F-7F9C-404F-A703-11A978FAD247}"/>
    <dgm:cxn modelId="{00CB6156-8ED9-4F87-89B7-45E571CF2882}" type="presOf" srcId="{C22AB8B4-374A-4D15-B63C-A029DEB43E4E}" destId="{26C72A99-BC05-435B-A499-CEFCD9D9246C}" srcOrd="0" destOrd="0" presId="urn:diagrams.loki3.com/BracketList"/>
    <dgm:cxn modelId="{7711BC56-B38C-4C12-BDAA-83E972B7473F}" srcId="{E065C188-EB6C-4F8A-8DB7-2A5BF83174C0}" destId="{C22AB8B4-374A-4D15-B63C-A029DEB43E4E}" srcOrd="1" destOrd="0" parTransId="{7608AA18-3BFC-4E65-A15C-6BEFF9C58C64}" sibTransId="{C00685FB-7AD0-4BA8-93C2-C988FD72D4C9}"/>
    <dgm:cxn modelId="{38115A78-E9EC-457C-9F54-E803AEBA2D38}" srcId="{E065C188-EB6C-4F8A-8DB7-2A5BF83174C0}" destId="{E8C3C913-92AC-45C4-8A25-FD6FC7F4D807}" srcOrd="0" destOrd="0" parTransId="{7CDE34BB-C050-473D-8206-849514030E72}" sibTransId="{2E1CC24F-F902-463A-A342-6BDFFF5AA356}"/>
    <dgm:cxn modelId="{91755395-1996-4952-BED8-8819EC063104}" srcId="{E065C188-EB6C-4F8A-8DB7-2A5BF83174C0}" destId="{7AAD6A0B-BF70-4369-9266-F383E411D885}" srcOrd="4" destOrd="0" parTransId="{FCA29166-E757-4DF0-BD41-FA16E57E13B4}" sibTransId="{1A8DE36C-7B69-4692-A527-1D16940B28F6}"/>
    <dgm:cxn modelId="{D1C6FFA1-9B07-4ABA-92D1-EE1735F568AD}" srcId="{7AAD6A0B-BF70-4369-9266-F383E411D885}" destId="{4CFA9820-E47F-46CF-AEA0-6D80F87B5834}" srcOrd="1" destOrd="0" parTransId="{7A68E3DA-BC54-45EA-A8CB-818A44F3090A}" sibTransId="{1C81B2BF-EBD3-4F73-93A5-FB9CCBCB8C41}"/>
    <dgm:cxn modelId="{7C7D91A2-BC10-40D5-BB1D-A021AF5FCF19}" srcId="{E8C3C913-92AC-45C4-8A25-FD6FC7F4D807}" destId="{FC7D804D-BD98-447B-8C38-8AE52F8DA75C}" srcOrd="1" destOrd="0" parTransId="{63EC9C04-85E6-48FA-8E57-BE9828D394F3}" sibTransId="{97E95640-05E8-4BFC-972E-1B7A8DF56602}"/>
    <dgm:cxn modelId="{C866F1AB-8845-45F8-A3A7-D0699D09A381}" type="presOf" srcId="{E065C188-EB6C-4F8A-8DB7-2A5BF83174C0}" destId="{8DA37B4A-6124-4DD6-8E67-B1B38C54CC2B}" srcOrd="0" destOrd="0" presId="urn:diagrams.loki3.com/BracketList"/>
    <dgm:cxn modelId="{1C5071B3-A6F2-4FA5-AF4E-DD9BFE3201C4}" srcId="{C22AB8B4-374A-4D15-B63C-A029DEB43E4E}" destId="{3390DB62-4F6F-4CB0-BABC-133DB625362B}" srcOrd="0" destOrd="0" parTransId="{FFB5DFAE-A424-4F9D-8F1E-AC085422E348}" sibTransId="{F61F2701-19D7-4FD8-8894-76C9C41C7B57}"/>
    <dgm:cxn modelId="{E63828BA-BC72-4220-9DF9-82C4F0F38021}" type="presOf" srcId="{40E08B34-954F-4A31-9FB7-91884BB870E4}" destId="{CF64B07A-A7D9-41F4-B4C4-4ACDC8F2C0FE}" srcOrd="0" destOrd="0" presId="urn:diagrams.loki3.com/BracketList"/>
    <dgm:cxn modelId="{7DC708C2-1011-469F-B3FD-FE5412BB541F}" type="presOf" srcId="{97F74CFC-3B42-4828-9676-9EA48E792736}" destId="{79350342-EE47-42E9-B6EC-0D825F4DDE34}" srcOrd="0" destOrd="0" presId="urn:diagrams.loki3.com/BracketList"/>
    <dgm:cxn modelId="{8A1AE5CA-0CF2-4F1E-8E62-955885C67B68}" type="presOf" srcId="{A88B051E-A0FA-42FF-8118-A07CF7A2D5FC}" destId="{454D23E1-EF39-49C7-8ABB-1FB95CCC4C54}" srcOrd="0" destOrd="1" presId="urn:diagrams.loki3.com/BracketList"/>
    <dgm:cxn modelId="{B4B8D8D7-A63E-4E61-B586-9CFE19DFB3B6}" type="presOf" srcId="{6EC4B1DC-6256-44CF-BF5C-7D163745379D}" destId="{7FAD3AC2-9F90-4FF7-8C89-53E5578CDE3A}" srcOrd="0" destOrd="0" presId="urn:diagrams.loki3.com/BracketList"/>
    <dgm:cxn modelId="{3F7412DE-D321-4AB8-8455-430297C64577}" type="presOf" srcId="{898C25E9-D4DD-4992-A92E-BC4021CA4E65}" destId="{7FAD3AC2-9F90-4FF7-8C89-53E5578CDE3A}" srcOrd="0" destOrd="1" presId="urn:diagrams.loki3.com/BracketList"/>
    <dgm:cxn modelId="{263521E2-12A2-49BC-B2F5-A3214FF72B95}" srcId="{40E08B34-954F-4A31-9FB7-91884BB870E4}" destId="{898C25E9-D4DD-4992-A92E-BC4021CA4E65}" srcOrd="1" destOrd="0" parTransId="{9F06ABA2-E0D4-4FB5-9018-FA546C7A2985}" sibTransId="{C6967DA9-6F78-41FB-8276-A3038D7F12D9}"/>
    <dgm:cxn modelId="{82D0DEEA-1DC0-4526-B670-A9C0E2AB21AB}" type="presOf" srcId="{4CFA9820-E47F-46CF-AEA0-6D80F87B5834}" destId="{5F0F26F2-4521-402A-BE82-76C7D9514C8B}" srcOrd="0" destOrd="1" presId="urn:diagrams.loki3.com/BracketList"/>
    <dgm:cxn modelId="{E785F9F0-FCD8-4D48-A632-4A2666FA8CC3}" type="presOf" srcId="{E8C3C913-92AC-45C4-8A25-FD6FC7F4D807}" destId="{F6435C6A-E151-41BB-827E-22312712DE76}" srcOrd="0" destOrd="0" presId="urn:diagrams.loki3.com/BracketList"/>
    <dgm:cxn modelId="{39445FFA-CEBD-4A56-811B-0E14B64F8FA2}" type="presOf" srcId="{83196B98-4441-46BB-893F-F3BF41AF0287}" destId="{5F0F26F2-4521-402A-BE82-76C7D9514C8B}" srcOrd="0" destOrd="0" presId="urn:diagrams.loki3.com/BracketList"/>
    <dgm:cxn modelId="{A1DC39EC-FF80-4373-97B3-0512F0EA0CB3}" type="presParOf" srcId="{8DA37B4A-6124-4DD6-8E67-B1B38C54CC2B}" destId="{50036A20-9C83-4251-84B9-488F3A74BD20}" srcOrd="0"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 destOrd="0" presId="urn:diagrams.loki3.com/BracketList"/>
    <dgm:cxn modelId="{8724F667-9D4B-491B-A4A6-9B1C229E122B}" type="presParOf" srcId="{8DA37B4A-6124-4DD6-8E67-B1B38C54CC2B}" destId="{9804F7FE-E52E-48C4-B8A9-AB49D281DC7B}" srcOrd="2" destOrd="0" presId="urn:diagrams.loki3.com/BracketList"/>
    <dgm:cxn modelId="{425F0963-AC97-458D-A656-2EDA40748722}" type="presParOf" srcId="{9804F7FE-E52E-48C4-B8A9-AB49D281DC7B}" destId="{26C72A99-BC05-435B-A499-CEFCD9D9246C}" srcOrd="0" destOrd="0" presId="urn:diagrams.loki3.com/BracketList"/>
    <dgm:cxn modelId="{D30B65CD-B5EB-4E3A-BF89-417B761359A0}" type="presParOf" srcId="{9804F7FE-E52E-48C4-B8A9-AB49D281DC7B}" destId="{03857703-2DF9-43AD-B7F5-875A64A64530}" srcOrd="1" destOrd="0" presId="urn:diagrams.loki3.com/BracketList"/>
    <dgm:cxn modelId="{17B3CD9C-D77E-4D41-B9D8-F89B65B11B7E}" type="presParOf" srcId="{9804F7FE-E52E-48C4-B8A9-AB49D281DC7B}" destId="{2C827159-4ADA-4BBE-AE03-70C18236CF16}" srcOrd="2" destOrd="0" presId="urn:diagrams.loki3.com/BracketList"/>
    <dgm:cxn modelId="{DE62B002-11EE-4AA0-AAA0-E9E457ED3C19}" type="presParOf" srcId="{9804F7FE-E52E-48C4-B8A9-AB49D281DC7B}" destId="{454D23E1-EF39-49C7-8ABB-1FB95CCC4C54}" srcOrd="3" destOrd="0" presId="urn:diagrams.loki3.com/BracketList"/>
    <dgm:cxn modelId="{656C30E1-DA24-495F-BF17-71A0F50C9A6F}" type="presParOf" srcId="{8DA37B4A-6124-4DD6-8E67-B1B38C54CC2B}" destId="{E34B4CA3-3D29-4323-BB47-7299986F4A39}" srcOrd="3" destOrd="0" presId="urn:diagrams.loki3.com/BracketList"/>
    <dgm:cxn modelId="{BB9B84E3-1675-49FA-AFC9-11B39D6B5AA2}" type="presParOf" srcId="{8DA37B4A-6124-4DD6-8E67-B1B38C54CC2B}" destId="{DACF5B55-3708-448A-A0AA-184E14094C87}" srcOrd="4"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5" destOrd="0" presId="urn:diagrams.loki3.com/BracketList"/>
    <dgm:cxn modelId="{6D60BE79-7144-4CD7-83BE-C2F82C680E9A}" type="presParOf" srcId="{8DA37B4A-6124-4DD6-8E67-B1B38C54CC2B}" destId="{C6B6E7E7-01B2-4984-8151-1CABB116BFF3}" srcOrd="6"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7" destOrd="0" presId="urn:diagrams.loki3.com/BracketList"/>
    <dgm:cxn modelId="{8F78F6FA-4D18-4AF7-89F3-BD6BB4FBC2C8}" type="presParOf" srcId="{8DA37B4A-6124-4DD6-8E67-B1B38C54CC2B}" destId="{4FB1C4EB-D301-432F-B023-01BA2A1D4377}" srcOrd="8"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1800" dirty="0"/>
            <a:t>8:30-9:00</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Check-in and registration</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custT="1"/>
      <dgm:spPr/>
      <dgm:t>
        <a:bodyPr/>
        <a:lstStyle/>
        <a:p>
          <a:r>
            <a:rPr lang="en-US" sz="1800" dirty="0"/>
            <a:t>9:00-9:15</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1800" dirty="0"/>
            <a:t>9:15-9:45</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BF6394A6-B228-44D1-A6C8-894E24E3C517}">
      <dgm:prSet phldrT="[Text]" custT="1"/>
      <dgm:spPr/>
      <dgm:t>
        <a:bodyPr/>
        <a:lstStyle/>
        <a:p>
          <a:r>
            <a:rPr lang="en-US" sz="1600" dirty="0"/>
            <a:t>Introduction</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FD1725A9-FFB0-44CD-976B-27048AD0378B}">
      <dgm:prSet phldrT="[Text]" custT="1"/>
      <dgm:spPr/>
      <dgm:t>
        <a:bodyPr/>
        <a:lstStyle/>
        <a:p>
          <a:r>
            <a:rPr lang="en-US" sz="1800" dirty="0"/>
            <a:t>9:45-10:30</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custT="1"/>
      <dgm:spPr/>
      <dgm:t>
        <a:bodyPr/>
        <a:lstStyle/>
        <a:p>
          <a:r>
            <a:rPr lang="en-US" sz="1800" dirty="0"/>
            <a:t>10:30-10:45</a:t>
          </a:r>
          <a:br>
            <a:rPr lang="en-US" sz="1800" dirty="0"/>
          </a:br>
          <a:r>
            <a:rPr lang="en-US" sz="1800" dirty="0"/>
            <a:t>Break</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EF602638-FB99-472A-8564-9723156E74BA}">
      <dgm:prSet phldrT="[Text]" custT="1"/>
      <dgm:spPr/>
      <dgm:t>
        <a:bodyPr/>
        <a:lstStyle/>
        <a:p>
          <a:r>
            <a:rPr lang="en-US" sz="1600" dirty="0"/>
            <a:t>Explore end-to-end analytics with Fabric</a:t>
          </a:r>
        </a:p>
      </dgm:t>
    </dgm:pt>
    <dgm:pt modelId="{3B76E0F2-14AA-4454-A6AF-228F65EA06E4}" type="sibTrans" cxnId="{AE234D19-88C0-4F05-A48E-8285A45C686B}">
      <dgm:prSet/>
      <dgm:spPr/>
      <dgm:t>
        <a:bodyPr/>
        <a:lstStyle/>
        <a:p>
          <a:endParaRPr lang="en-US"/>
        </a:p>
      </dgm:t>
    </dgm:pt>
    <dgm:pt modelId="{7654040D-0717-4650-A3B2-F401F57466DC}" type="parTrans" cxnId="{AE234D19-88C0-4F05-A48E-8285A45C686B}">
      <dgm:prSet/>
      <dgm:spPr/>
      <dgm:t>
        <a:bodyPr/>
        <a:lstStyle/>
        <a:p>
          <a:endParaRPr lang="en-US"/>
        </a:p>
      </dgm:t>
    </dgm:pt>
    <dgm:pt modelId="{CBDC585E-49AF-47B4-BE7F-D74DB0B784E0}">
      <dgm:prSet phldrT="[Text]" custT="1"/>
      <dgm:spPr/>
      <dgm:t>
        <a:bodyPr/>
        <a:lstStyle/>
        <a:p>
          <a:r>
            <a:rPr lang="en-US" sz="1600" dirty="0"/>
            <a:t>Real-time Analytics Overview</a:t>
          </a:r>
        </a:p>
      </dgm:t>
    </dgm:pt>
    <dgm:pt modelId="{A7329A0E-A435-4135-87D4-45A204D38E4A}" type="parTrans" cxnId="{04C7AE18-D58B-4B67-AE17-076B3311CC8F}">
      <dgm:prSet/>
      <dgm:spPr/>
      <dgm:t>
        <a:bodyPr/>
        <a:lstStyle/>
        <a:p>
          <a:endParaRPr lang="en-US"/>
        </a:p>
      </dgm:t>
    </dgm:pt>
    <dgm:pt modelId="{E0537D1A-4585-4189-BEBF-D1DB7790E8EB}" type="sibTrans" cxnId="{04C7AE18-D58B-4B67-AE17-076B3311CC8F}">
      <dgm:prSet/>
      <dgm:spPr/>
      <dgm:t>
        <a:bodyPr/>
        <a:lstStyle/>
        <a:p>
          <a:endParaRPr lang="en-US"/>
        </a:p>
      </dgm:t>
    </dgm:pt>
    <dgm:pt modelId="{2FB86C7F-9BFB-4E31-9089-E4B10773B9C7}">
      <dgm:prSet phldrT="[Text]" custT="1"/>
      <dgm:spPr/>
      <dgm:t>
        <a:bodyPr/>
        <a:lstStyle/>
        <a:p>
          <a:r>
            <a:rPr lang="en-US" sz="1600" b="1" dirty="0"/>
            <a:t>LAB: Ingesting Data using RTA</a:t>
          </a:r>
        </a:p>
      </dgm:t>
    </dgm:pt>
    <dgm:pt modelId="{F6389727-A6EE-47EE-8872-226093BCF2B0}" type="parTrans" cxnId="{53653CE5-6450-4C35-81BC-EB788BF9F785}">
      <dgm:prSet/>
      <dgm:spPr/>
      <dgm:t>
        <a:bodyPr/>
        <a:lstStyle/>
        <a:p>
          <a:endParaRPr lang="en-US"/>
        </a:p>
      </dgm:t>
    </dgm:pt>
    <dgm:pt modelId="{2B4343B6-3E6A-4427-9E63-C12A38E9B917}" type="sibTrans" cxnId="{53653CE5-6450-4C35-81BC-EB788BF9F785}">
      <dgm:prSet/>
      <dgm:spPr/>
      <dgm:t>
        <a:bodyPr/>
        <a:lstStyle/>
        <a:p>
          <a:endParaRPr lang="en-US"/>
        </a:p>
      </dgm:t>
    </dgm:pt>
    <dgm:pt modelId="{F0F78DA1-6679-4B6E-87FD-454986FFA27C}">
      <dgm:prSet phldrT="[Text]" custT="1"/>
      <dgm:spPr/>
      <dgm:t>
        <a:bodyPr/>
        <a:lstStyle/>
        <a:p>
          <a:r>
            <a:rPr lang="en-US" sz="1800" dirty="0"/>
            <a:t>10:45-11:45 </a:t>
          </a:r>
        </a:p>
      </dgm:t>
    </dgm:pt>
    <dgm:pt modelId="{EC455418-1215-4BEA-BCE9-5002CC4E230A}" type="parTrans" cxnId="{C974D779-172C-4DB4-905F-5830DBB82BAF}">
      <dgm:prSet/>
      <dgm:spPr/>
      <dgm:t>
        <a:bodyPr/>
        <a:lstStyle/>
        <a:p>
          <a:endParaRPr lang="en-US"/>
        </a:p>
      </dgm:t>
    </dgm:pt>
    <dgm:pt modelId="{7F303455-75C4-437B-B59B-A4EB8605E353}" type="sibTrans" cxnId="{C974D779-172C-4DB4-905F-5830DBB82BAF}">
      <dgm:prSet/>
      <dgm:spPr/>
      <dgm:t>
        <a:bodyPr/>
        <a:lstStyle/>
        <a:p>
          <a:endParaRPr lang="en-US"/>
        </a:p>
      </dgm:t>
    </dgm:pt>
    <dgm:pt modelId="{4B34B05B-E37D-4952-AD20-150D6D57AEAF}">
      <dgm:prSet phldrT="[Text]" custT="1"/>
      <dgm:spPr/>
      <dgm:t>
        <a:bodyPr/>
        <a:lstStyle/>
        <a:p>
          <a:r>
            <a:rPr lang="en-US" sz="1600" dirty="0"/>
            <a:t>From KQL to Power BI Reports</a:t>
          </a:r>
        </a:p>
      </dgm:t>
    </dgm:pt>
    <dgm:pt modelId="{43E7C592-D6F5-4EB2-A10E-80639D5C4120}" type="parTrans" cxnId="{43D1FE19-AF91-4464-8429-E6B0A951196C}">
      <dgm:prSet/>
      <dgm:spPr/>
      <dgm:t>
        <a:bodyPr/>
        <a:lstStyle/>
        <a:p>
          <a:endParaRPr lang="en-US"/>
        </a:p>
      </dgm:t>
    </dgm:pt>
    <dgm:pt modelId="{91C83BAD-B797-463F-9B30-8C85A08871B7}" type="sibTrans" cxnId="{43D1FE19-AF91-4464-8429-E6B0A951196C}">
      <dgm:prSet/>
      <dgm:spPr/>
      <dgm:t>
        <a:bodyPr/>
        <a:lstStyle/>
        <a:p>
          <a:endParaRPr lang="en-US"/>
        </a:p>
      </dgm:t>
    </dgm:pt>
    <dgm:pt modelId="{F5BDA7E3-5498-4CEE-BA35-C50562F35BC0}">
      <dgm:prSet phldrT="[Text]" custT="1"/>
      <dgm:spPr/>
      <dgm:t>
        <a:bodyPr/>
        <a:lstStyle/>
        <a:p>
          <a:r>
            <a:rPr lang="en-US" sz="1600" b="1" dirty="0"/>
            <a:t>LAB: Using KQL and building reports</a:t>
          </a:r>
        </a:p>
      </dgm:t>
    </dgm:pt>
    <dgm:pt modelId="{F4DBB406-BBAE-4E0C-A2F8-8CFD914BF2A9}" type="parTrans" cxnId="{909522B8-D311-406F-9DF5-21151AC8C50B}">
      <dgm:prSet/>
      <dgm:spPr/>
      <dgm:t>
        <a:bodyPr/>
        <a:lstStyle/>
        <a:p>
          <a:endParaRPr lang="en-US"/>
        </a:p>
      </dgm:t>
    </dgm:pt>
    <dgm:pt modelId="{592E308D-C4B9-4036-B21C-64052C7CC8C8}" type="sibTrans" cxnId="{909522B8-D311-406F-9DF5-21151AC8C50B}">
      <dgm:prSet/>
      <dgm:spPr/>
      <dgm:t>
        <a:bodyPr/>
        <a:lstStyle/>
        <a:p>
          <a:endParaRPr lang="en-US"/>
        </a:p>
      </dgm:t>
    </dgm:pt>
    <dgm:pt modelId="{3DB8C6A0-F166-4CE9-9E16-CF641F32D017}">
      <dgm:prSet phldrT="[Text]" custT="1"/>
      <dgm:spPr/>
      <dgm:t>
        <a:bodyPr/>
        <a:lstStyle/>
        <a:p>
          <a:r>
            <a:rPr lang="en-US" sz="1800" dirty="0"/>
            <a:t>11:45-12:30</a:t>
          </a:r>
          <a:br>
            <a:rPr lang="en-US" sz="1800" dirty="0"/>
          </a:br>
          <a:r>
            <a:rPr lang="en-US" sz="1800" dirty="0"/>
            <a:t>Lunch Break</a:t>
          </a:r>
        </a:p>
      </dgm:t>
    </dgm:pt>
    <dgm:pt modelId="{0EE50CEA-8906-4AB3-8D9C-2F8C7937304B}" type="sibTrans" cxnId="{EAFC6F15-26EE-4329-82D2-003CE4FAEE51}">
      <dgm:prSet/>
      <dgm:spPr/>
      <dgm:t>
        <a:bodyPr/>
        <a:lstStyle/>
        <a:p>
          <a:endParaRPr lang="en-US"/>
        </a:p>
      </dgm:t>
    </dgm:pt>
    <dgm:pt modelId="{C6974CF7-DDDD-48D1-9703-63ADDB3E96B8}" type="parTrans" cxnId="{EAFC6F15-26EE-4329-82D2-003CE4FAEE51}">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7">
        <dgm:presLayoutVars>
          <dgm:chMax val="1"/>
          <dgm:bulletEnabled val="1"/>
        </dgm:presLayoutVars>
      </dgm:prSet>
      <dgm:spPr/>
    </dgm:pt>
    <dgm:pt modelId="{5F92FD12-F3C2-42E1-914F-DC70E8252135}" type="pres">
      <dgm:prSet presAssocID="{044F2B5D-2748-4B78-B642-070D87B35F76}" presName="bracket" presStyleLbl="parChTrans1D1" presStyleIdx="0" presStyleCnt="7"/>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5">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7">
        <dgm:presLayoutVars>
          <dgm:chMax val="1"/>
          <dgm:bulletEnabled val="1"/>
        </dgm:presLayoutVars>
      </dgm:prSet>
      <dgm:spPr/>
    </dgm:pt>
    <dgm:pt modelId="{AC771E73-C6F8-453F-B0DC-C4C5E05E544C}" type="pres">
      <dgm:prSet presAssocID="{A0619482-57AB-4B78-8A4D-950B973B4CD8}" presName="bracket" presStyleLbl="parChTrans1D1" presStyleIdx="1" presStyleCnt="7"/>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5">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7">
        <dgm:presLayoutVars>
          <dgm:chMax val="1"/>
          <dgm:bulletEnabled val="1"/>
        </dgm:presLayoutVars>
      </dgm:prSet>
      <dgm:spPr/>
    </dgm:pt>
    <dgm:pt modelId="{ED0663BD-4031-4A4B-A88C-F7B9529D288B}" type="pres">
      <dgm:prSet presAssocID="{62F40474-A597-4EFD-A796-B3906FCB0FB8}" presName="bracket" presStyleLbl="parChTrans1D1" presStyleIdx="2" presStyleCnt="7"/>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5">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7">
        <dgm:presLayoutVars>
          <dgm:chMax val="1"/>
          <dgm:bulletEnabled val="1"/>
        </dgm:presLayoutVars>
      </dgm:prSet>
      <dgm:spPr/>
    </dgm:pt>
    <dgm:pt modelId="{F33BC3AF-291E-45EA-8980-CA6AB2AD82BC}" type="pres">
      <dgm:prSet presAssocID="{FD1725A9-FFB0-44CD-976B-27048AD0378B}" presName="bracket" presStyleLbl="parChTrans1D1" presStyleIdx="3" presStyleCnt="7"/>
      <dgm:spPr/>
    </dgm:pt>
    <dgm:pt modelId="{3D439D4C-8EB9-4352-9D32-FEB8C795E167}" type="pres">
      <dgm:prSet presAssocID="{FD1725A9-FFB0-44CD-976B-27048AD0378B}" presName="spH" presStyleCnt="0"/>
      <dgm:spPr/>
    </dgm:pt>
    <dgm:pt modelId="{0126FDBE-E4B6-4DFF-BB1C-2E6C355522D2}" type="pres">
      <dgm:prSet presAssocID="{FD1725A9-FFB0-44CD-976B-27048AD0378B}" presName="desTx" presStyleLbl="node1" presStyleIdx="3" presStyleCnt="5">
        <dgm:presLayoutVars>
          <dgm:bulletEnabled val="1"/>
        </dgm:presLayoutVars>
      </dgm:prSet>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7">
        <dgm:presLayoutVars>
          <dgm:chMax val="1"/>
          <dgm:bulletEnabled val="1"/>
        </dgm:presLayoutVars>
      </dgm:prSet>
      <dgm:spPr/>
    </dgm:pt>
    <dgm:pt modelId="{9FF193CF-5DA3-4295-8EFA-F0AF225985FE}" type="pres">
      <dgm:prSet presAssocID="{85F3733C-6B07-4AC2-9F32-F177DECC6C50}" presName="bracket" presStyleLbl="parChTrans1D1" presStyleIdx="4" presStyleCnt="7"/>
      <dgm:spPr/>
    </dgm:pt>
    <dgm:pt modelId="{38D4ECC3-CE07-45C0-BC9B-F82668225F6C}" type="pres">
      <dgm:prSet presAssocID="{85F3733C-6B07-4AC2-9F32-F177DECC6C50}" presName="spH" presStyleCnt="0"/>
      <dgm:spPr/>
    </dgm:pt>
    <dgm:pt modelId="{9807E001-CF0F-447B-BE02-A2753C03FA2E}" type="pres">
      <dgm:prSet presAssocID="{F958DABB-77B5-4815-A0AE-5D85864F4AE1}" presName="spV" presStyleCnt="0"/>
      <dgm:spPr/>
    </dgm:pt>
    <dgm:pt modelId="{6730BEC5-91A8-4DC6-B3FC-61AA05242C8D}" type="pres">
      <dgm:prSet presAssocID="{F0F78DA1-6679-4B6E-87FD-454986FFA27C}" presName="linNode" presStyleCnt="0"/>
      <dgm:spPr/>
    </dgm:pt>
    <dgm:pt modelId="{6B2122F8-255D-48BA-B4EE-B03A6FD25294}" type="pres">
      <dgm:prSet presAssocID="{F0F78DA1-6679-4B6E-87FD-454986FFA27C}" presName="parTx" presStyleLbl="revTx" presStyleIdx="5" presStyleCnt="7">
        <dgm:presLayoutVars>
          <dgm:chMax val="1"/>
          <dgm:bulletEnabled val="1"/>
        </dgm:presLayoutVars>
      </dgm:prSet>
      <dgm:spPr/>
    </dgm:pt>
    <dgm:pt modelId="{1765BB42-AC62-44F8-BBFF-03079B14046F}" type="pres">
      <dgm:prSet presAssocID="{F0F78DA1-6679-4B6E-87FD-454986FFA27C}" presName="bracket" presStyleLbl="parChTrans1D1" presStyleIdx="5" presStyleCnt="7"/>
      <dgm:spPr/>
    </dgm:pt>
    <dgm:pt modelId="{372CC44E-B481-47C8-A169-3D42B659225B}" type="pres">
      <dgm:prSet presAssocID="{F0F78DA1-6679-4B6E-87FD-454986FFA27C}" presName="spH" presStyleCnt="0"/>
      <dgm:spPr/>
    </dgm:pt>
    <dgm:pt modelId="{D57ABEF0-7189-48E3-9802-C6879BDE7236}" type="pres">
      <dgm:prSet presAssocID="{F0F78DA1-6679-4B6E-87FD-454986FFA27C}" presName="desTx" presStyleLbl="node1" presStyleIdx="4" presStyleCnt="5">
        <dgm:presLayoutVars>
          <dgm:bulletEnabled val="1"/>
        </dgm:presLayoutVars>
      </dgm:prSet>
      <dgm:spPr/>
    </dgm:pt>
    <dgm:pt modelId="{2FD9A994-C2E6-4444-8B95-F9B1A5394B62}" type="pres">
      <dgm:prSet presAssocID="{7F303455-75C4-437B-B59B-A4EB8605E353}"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6" presStyleCnt="7">
        <dgm:presLayoutVars>
          <dgm:chMax val="1"/>
          <dgm:bulletEnabled val="1"/>
        </dgm:presLayoutVars>
      </dgm:prSet>
      <dgm:spPr/>
    </dgm:pt>
    <dgm:pt modelId="{12019DD3-CEE8-4A20-9397-5F90C48F8D42}" type="pres">
      <dgm:prSet presAssocID="{3DB8C6A0-F166-4CE9-9E16-CF641F32D017}" presName="bracket" presStyleLbl="parChTrans1D1" presStyleIdx="6" presStyleCnt="7"/>
      <dgm:spPr/>
    </dgm:pt>
    <dgm:pt modelId="{F2BEE335-C24B-4394-B12D-45526C38EF76}" type="pres">
      <dgm:prSet presAssocID="{3DB8C6A0-F166-4CE9-9E16-CF641F32D017}" presName="spH" presStyleCnt="0"/>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6531670C-F694-4180-9C65-542B07CDD1DA}" type="presOf" srcId="{4B34B05B-E37D-4952-AD20-150D6D57AEAF}" destId="{D57ABEF0-7189-48E3-9802-C6879BDE7236}" srcOrd="0" destOrd="0" presId="urn:diagrams.loki3.com/BracketList"/>
    <dgm:cxn modelId="{EAFC6F15-26EE-4329-82D2-003CE4FAEE51}" srcId="{E065C188-EB6C-4F8A-8DB7-2A5BF83174C0}" destId="{3DB8C6A0-F166-4CE9-9E16-CF641F32D017}" srcOrd="6" destOrd="0" parTransId="{C6974CF7-DDDD-48D1-9703-63ADDB3E96B8}" sibTransId="{0EE50CEA-8906-4AB3-8D9C-2F8C7937304B}"/>
    <dgm:cxn modelId="{04C7AE18-D58B-4B67-AE17-076B3311CC8F}" srcId="{FD1725A9-FFB0-44CD-976B-27048AD0378B}" destId="{CBDC585E-49AF-47B4-BE7F-D74DB0B784E0}" srcOrd="0" destOrd="0" parTransId="{A7329A0E-A435-4135-87D4-45A204D38E4A}" sibTransId="{E0537D1A-4585-4189-BEBF-D1DB7790E8EB}"/>
    <dgm:cxn modelId="{AE234D19-88C0-4F05-A48E-8285A45C686B}" srcId="{62F40474-A597-4EFD-A796-B3906FCB0FB8}" destId="{EF602638-FB99-472A-8564-9723156E74BA}" srcOrd="0" destOrd="0" parTransId="{7654040D-0717-4650-A3B2-F401F57466DC}" sibTransId="{3B76E0F2-14AA-4454-A6AF-228F65EA06E4}"/>
    <dgm:cxn modelId="{43D1FE19-AF91-4464-8429-E6B0A951196C}" srcId="{F0F78DA1-6679-4B6E-87FD-454986FFA27C}" destId="{4B34B05B-E37D-4952-AD20-150D6D57AEAF}" srcOrd="0" destOrd="0" parTransId="{43E7C592-D6F5-4EB2-A10E-80639D5C4120}" sibTransId="{91C83BAD-B797-463F-9B30-8C85A08871B7}"/>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1F070A6B-4CB4-4765-A8EC-3AE961EC4B0C}" type="presOf" srcId="{FD1725A9-FFB0-44CD-976B-27048AD0378B}" destId="{87122FBB-B5F0-45A6-8E91-D99B369CB2DF}" srcOrd="0" destOrd="0" presId="urn:diagrams.loki3.com/BracketList"/>
    <dgm:cxn modelId="{69C25A6E-CFA2-444F-94DD-07EE24C95CF9}" type="presOf" srcId="{F0F78DA1-6679-4B6E-87FD-454986FFA27C}" destId="{6B2122F8-255D-48BA-B4EE-B03A6FD25294}"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C974D779-172C-4DB4-905F-5830DBB82BAF}" srcId="{E065C188-EB6C-4F8A-8DB7-2A5BF83174C0}" destId="{F0F78DA1-6679-4B6E-87FD-454986FFA27C}" srcOrd="5" destOrd="0" parTransId="{EC455418-1215-4BEA-BCE9-5002CC4E230A}" sibTransId="{7F303455-75C4-437B-B59B-A4EB8605E353}"/>
    <dgm:cxn modelId="{B4D33683-1421-4318-ABEC-4736E9650499}" srcId="{E065C188-EB6C-4F8A-8DB7-2A5BF83174C0}" destId="{044F2B5D-2748-4B78-B642-070D87B35F76}" srcOrd="0" destOrd="0" parTransId="{1F49E2C2-7D81-40E8-97D0-201051FD592A}" sibTransId="{0B1740C8-F849-4634-8AB6-B2E90498547A}"/>
    <dgm:cxn modelId="{CD1C2884-7B4B-40B7-8BF3-F872F89CD031}" type="presOf" srcId="{2FB86C7F-9BFB-4E31-9089-E4B10773B9C7}" destId="{0126FDBE-E4B6-4DFF-BB1C-2E6C355522D2}" srcOrd="0" destOrd="1" presId="urn:diagrams.loki3.com/BracketList"/>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2C9CF18D-F765-4B11-975D-C48935DE2B95}" type="presOf" srcId="{F5BDA7E3-5498-4CEE-BA35-C50562F35BC0}" destId="{D57ABEF0-7189-48E3-9802-C6879BDE7236}" srcOrd="0" destOrd="1" presId="urn:diagrams.loki3.com/BracketList"/>
    <dgm:cxn modelId="{6D8A6AA0-E18F-440E-BBEA-587509FF555C}" type="presOf" srcId="{CBDC585E-49AF-47B4-BE7F-D74DB0B784E0}" destId="{0126FDBE-E4B6-4DFF-BB1C-2E6C355522D2}" srcOrd="0" destOrd="0" presId="urn:diagrams.loki3.com/BracketList"/>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909522B8-D311-406F-9DF5-21151AC8C50B}" srcId="{F0F78DA1-6679-4B6E-87FD-454986FFA27C}" destId="{F5BDA7E3-5498-4CEE-BA35-C50562F35BC0}" srcOrd="1" destOrd="0" parTransId="{F4DBB406-BBAE-4E0C-A2F8-8CFD914BF2A9}" sibTransId="{592E308D-C4B9-4036-B21C-64052C7CC8C8}"/>
    <dgm:cxn modelId="{8EE379BE-9192-4ED6-8235-D8AAE098C762}" type="presOf" srcId="{02C97D18-70AC-42E4-8001-93F132FDC6FF}" destId="{0CFEAC8F-0B5F-4624-A547-492E2E38836F}"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53653CE5-6450-4C35-81BC-EB788BF9F785}" srcId="{FD1725A9-FFB0-44CD-976B-27048AD0378B}" destId="{2FB86C7F-9BFB-4E31-9089-E4B10773B9C7}" srcOrd="1" destOrd="0" parTransId="{F6389727-A6EE-47EE-8872-226093BCF2B0}" sibTransId="{2B4343B6-3E6A-4427-9E63-C12A38E9B917}"/>
    <dgm:cxn modelId="{89C65CEF-AAA1-4527-8483-6A7BC423BF5A}" srcId="{E065C188-EB6C-4F8A-8DB7-2A5BF83174C0}" destId="{62F40474-A597-4EFD-A796-B3906FCB0FB8}" srcOrd="2" destOrd="0" parTransId="{7BAE4ECF-9BBF-4825-825F-76E2D7A92B62}" sibTransId="{106F3503-DBA0-472D-98EF-B9282F576E09}"/>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9571C254-98B1-4D03-AC45-3B17B031E910}" type="presParOf" srcId="{E1BF1535-384F-4B31-9292-EA35C486278B}" destId="{0126FDBE-E4B6-4DFF-BB1C-2E6C355522D2}" srcOrd="3"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BC1C10E6-0808-487C-9D71-19480DECF423}" type="presParOf" srcId="{8DA37B4A-6124-4DD6-8E67-B1B38C54CC2B}" destId="{9807E001-CF0F-447B-BE02-A2753C03FA2E}" srcOrd="9" destOrd="0" presId="urn:diagrams.loki3.com/BracketList"/>
    <dgm:cxn modelId="{91295AA0-3EC9-4917-A678-A9E7A053A71B}" type="presParOf" srcId="{8DA37B4A-6124-4DD6-8E67-B1B38C54CC2B}" destId="{6730BEC5-91A8-4DC6-B3FC-61AA05242C8D}" srcOrd="10" destOrd="0" presId="urn:diagrams.loki3.com/BracketList"/>
    <dgm:cxn modelId="{3DFA7364-E52D-4F99-A21A-2BADB5FF25D1}" type="presParOf" srcId="{6730BEC5-91A8-4DC6-B3FC-61AA05242C8D}" destId="{6B2122F8-255D-48BA-B4EE-B03A6FD25294}" srcOrd="0" destOrd="0" presId="urn:diagrams.loki3.com/BracketList"/>
    <dgm:cxn modelId="{5A4A8322-5AF8-46E3-B047-3BA90E2E1382}" type="presParOf" srcId="{6730BEC5-91A8-4DC6-B3FC-61AA05242C8D}" destId="{1765BB42-AC62-44F8-BBFF-03079B14046F}" srcOrd="1" destOrd="0" presId="urn:diagrams.loki3.com/BracketList"/>
    <dgm:cxn modelId="{0FE18DF6-BA41-460B-8E09-72460BF20F30}" type="presParOf" srcId="{6730BEC5-91A8-4DC6-B3FC-61AA05242C8D}" destId="{372CC44E-B481-47C8-A169-3D42B659225B}" srcOrd="2" destOrd="0" presId="urn:diagrams.loki3.com/BracketList"/>
    <dgm:cxn modelId="{741C6322-E515-4659-82A3-E1F1DBA2CA86}" type="presParOf" srcId="{6730BEC5-91A8-4DC6-B3FC-61AA05242C8D}" destId="{D57ABEF0-7189-48E3-9802-C6879BDE7236}" srcOrd="3" destOrd="0" presId="urn:diagrams.loki3.com/BracketList"/>
    <dgm:cxn modelId="{E52E52F7-A96E-4B2A-92EF-EF3939C63DC8}" type="presParOf" srcId="{8DA37B4A-6124-4DD6-8E67-B1B38C54CC2B}" destId="{2FD9A994-C2E6-4444-8B95-F9B1A5394B62}" srcOrd="11" destOrd="0" presId="urn:diagrams.loki3.com/BracketList"/>
    <dgm:cxn modelId="{D2792493-9760-483B-8287-136B4322EDFF}" type="presParOf" srcId="{8DA37B4A-6124-4DD6-8E67-B1B38C54CC2B}" destId="{1AFCFC5B-DED4-4844-90F7-D94C7AAC4B52}" srcOrd="12"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dirty="0"/>
            <a:t>Medallion Architecture, notebooks, and data wrangler</a:t>
          </a:r>
        </a:p>
      </dgm:t>
    </dgm:pt>
    <dgm:pt modelId="{13A0A5D1-DBF9-4089-9300-841F198C9123}" type="parTrans" cxnId="{0B9AC8B6-0A92-427D-857C-3F65F4BE362B}">
      <dgm:prSet/>
      <dgm:spPr/>
      <dgm:t>
        <a:bodyPr/>
        <a:lstStyle/>
        <a:p>
          <a:endParaRPr lang="en-US"/>
        </a:p>
      </dgm:t>
    </dgm:pt>
    <dgm:pt modelId="{68C7B61F-A55E-4C78-BAF5-E1E5DDC25CDB}" type="sibTrans" cxnId="{0B9AC8B6-0A92-427D-857C-3F65F4BE362B}">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22883F-DA7D-45C2-B9AE-A877E8794CF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78F12ED-836A-4345-8AE1-9EA8BA75857D}">
      <dgm:prSet/>
      <dgm:spPr/>
      <dgm:t>
        <a:bodyPr/>
        <a:lstStyle/>
        <a:p>
          <a:r>
            <a:rPr lang="en-US" err="1"/>
            <a:t>Eventstream</a:t>
          </a:r>
          <a:endParaRPr lang="en-US"/>
        </a:p>
      </dgm:t>
    </dgm:pt>
    <dgm:pt modelId="{EB5B141A-1141-4B75-956D-8DED945EA473}" type="parTrans" cxnId="{C843CD04-B516-4817-BF1E-BCE98F452840}">
      <dgm:prSet/>
      <dgm:spPr/>
      <dgm:t>
        <a:bodyPr/>
        <a:lstStyle/>
        <a:p>
          <a:endParaRPr lang="en-US"/>
        </a:p>
      </dgm:t>
    </dgm:pt>
    <dgm:pt modelId="{AB54CE9F-3C30-41B2-9645-8A3A3A9DBBFC}" type="sibTrans" cxnId="{C843CD04-B516-4817-BF1E-BCE98F452840}">
      <dgm:prSet/>
      <dgm:spPr/>
      <dgm:t>
        <a:bodyPr/>
        <a:lstStyle/>
        <a:p>
          <a:endParaRPr lang="en-US"/>
        </a:p>
      </dgm:t>
    </dgm:pt>
    <dgm:pt modelId="{1078FADB-7847-45AC-9F7E-CAF9752A6820}">
      <dgm:prSet/>
      <dgm:spPr/>
      <dgm:t>
        <a:bodyPr/>
        <a:lstStyle/>
        <a:p>
          <a:r>
            <a:rPr lang="en-US"/>
            <a:t>KQL Queryset  </a:t>
          </a:r>
        </a:p>
      </dgm:t>
    </dgm:pt>
    <dgm:pt modelId="{7A2D6EF7-4014-4A43-849C-FCC834E27436}" type="parTrans" cxnId="{5DF4D997-5731-46F4-AC95-CE9863DD380F}">
      <dgm:prSet/>
      <dgm:spPr/>
      <dgm:t>
        <a:bodyPr/>
        <a:lstStyle/>
        <a:p>
          <a:endParaRPr lang="en-US"/>
        </a:p>
      </dgm:t>
    </dgm:pt>
    <dgm:pt modelId="{B29BEC6F-D633-437E-BFB4-5AF96AD79D2B}" type="sibTrans" cxnId="{5DF4D997-5731-46F4-AC95-CE9863DD380F}">
      <dgm:prSet/>
      <dgm:spPr/>
      <dgm:t>
        <a:bodyPr/>
        <a:lstStyle/>
        <a:p>
          <a:endParaRPr lang="en-US"/>
        </a:p>
      </dgm:t>
    </dgm:pt>
    <dgm:pt modelId="{A9C504E0-3FE4-40A4-996E-A15955A305DB}">
      <dgm:prSet/>
      <dgm:spPr/>
      <dgm:t>
        <a:bodyPr/>
        <a:lstStyle/>
        <a:p>
          <a:r>
            <a:rPr lang="en-US" err="1"/>
            <a:t>Eventhouse</a:t>
          </a:r>
          <a:r>
            <a:rPr lang="en-US"/>
            <a:t> (preview)</a:t>
          </a:r>
        </a:p>
      </dgm:t>
    </dgm:pt>
    <dgm:pt modelId="{09D108D2-FBE6-4168-BCA6-987189841EA5}" type="parTrans" cxnId="{7046749A-0402-4B37-8214-0FA383075D75}">
      <dgm:prSet/>
      <dgm:spPr/>
      <dgm:t>
        <a:bodyPr/>
        <a:lstStyle/>
        <a:p>
          <a:endParaRPr lang="en-US"/>
        </a:p>
      </dgm:t>
    </dgm:pt>
    <dgm:pt modelId="{42BCF3E8-5CDF-4D95-A3DA-9D017B3375AE}" type="sibTrans" cxnId="{7046749A-0402-4B37-8214-0FA383075D75}">
      <dgm:prSet/>
      <dgm:spPr/>
      <dgm:t>
        <a:bodyPr/>
        <a:lstStyle/>
        <a:p>
          <a:endParaRPr lang="en-US"/>
        </a:p>
      </dgm:t>
    </dgm:pt>
    <dgm:pt modelId="{7CEFA192-8EE4-4730-BEFC-DA0B25EFA4F7}">
      <dgm:prSet/>
      <dgm:spPr/>
      <dgm:t>
        <a:bodyPr/>
        <a:lstStyle/>
        <a:p>
          <a:r>
            <a:rPr lang="en-US"/>
            <a:t>Real-Time Dashboards in KQL (preview projected for Q1)</a:t>
          </a:r>
        </a:p>
      </dgm:t>
    </dgm:pt>
    <dgm:pt modelId="{7DB71CA4-4B71-46E7-96AC-7936F460451A}" type="parTrans" cxnId="{875CB9CF-5085-4CBA-B1BE-C2C90A3362F5}">
      <dgm:prSet/>
      <dgm:spPr/>
      <dgm:t>
        <a:bodyPr/>
        <a:lstStyle/>
        <a:p>
          <a:endParaRPr lang="en-US"/>
        </a:p>
      </dgm:t>
    </dgm:pt>
    <dgm:pt modelId="{517D1957-AD8B-4CC4-A3F0-D15933F1DF03}" type="sibTrans" cxnId="{875CB9CF-5085-4CBA-B1BE-C2C90A3362F5}">
      <dgm:prSet/>
      <dgm:spPr/>
      <dgm:t>
        <a:bodyPr/>
        <a:lstStyle/>
        <a:p>
          <a:endParaRPr lang="en-US"/>
        </a:p>
      </dgm:t>
    </dgm:pt>
    <dgm:pt modelId="{82FAAAF6-330A-4E7C-9498-F5110C689923}">
      <dgm:prSet/>
      <dgm:spPr/>
      <dgm:t>
        <a:bodyPr/>
        <a:lstStyle/>
        <a:p>
          <a:r>
            <a:rPr lang="en-US"/>
            <a:t>KQL Database </a:t>
          </a:r>
        </a:p>
      </dgm:t>
    </dgm:pt>
    <dgm:pt modelId="{651FC518-CAC5-49CD-A85F-EFF8007C37ED}" type="parTrans" cxnId="{0F0A9CF4-A6B4-4DB7-90DC-004A1AECFBF0}">
      <dgm:prSet/>
      <dgm:spPr/>
      <dgm:t>
        <a:bodyPr/>
        <a:lstStyle/>
        <a:p>
          <a:endParaRPr lang="en-US"/>
        </a:p>
      </dgm:t>
    </dgm:pt>
    <dgm:pt modelId="{30FE10DC-B619-490D-B232-BFB2D332D717}" type="sibTrans" cxnId="{0F0A9CF4-A6B4-4DB7-90DC-004A1AECFBF0}">
      <dgm:prSet/>
      <dgm:spPr/>
      <dgm:t>
        <a:bodyPr/>
        <a:lstStyle/>
        <a:p>
          <a:endParaRPr lang="en-US"/>
        </a:p>
      </dgm:t>
    </dgm:pt>
    <dgm:pt modelId="{43FF7AEC-2E30-4425-B8D0-896125725B81}">
      <dgm:prSet/>
      <dgm:spPr/>
      <dgm:t>
        <a:bodyPr/>
        <a:lstStyle/>
        <a:p>
          <a:r>
            <a:rPr lang="en-US"/>
            <a:t>Power BI</a:t>
          </a:r>
        </a:p>
      </dgm:t>
    </dgm:pt>
    <dgm:pt modelId="{E6103504-A679-436D-8FE1-9D9DD4F20CD4}" type="parTrans" cxnId="{8C8B5C55-D40A-43E5-BC17-53E79F8F22CF}">
      <dgm:prSet/>
      <dgm:spPr/>
      <dgm:t>
        <a:bodyPr/>
        <a:lstStyle/>
        <a:p>
          <a:endParaRPr lang="en-US"/>
        </a:p>
      </dgm:t>
    </dgm:pt>
    <dgm:pt modelId="{C06DAE5E-E44D-4362-AC32-07FCE31E5C00}" type="sibTrans" cxnId="{8C8B5C55-D40A-43E5-BC17-53E79F8F22CF}">
      <dgm:prSet/>
      <dgm:spPr/>
      <dgm:t>
        <a:bodyPr/>
        <a:lstStyle/>
        <a:p>
          <a:endParaRPr lang="en-US"/>
        </a:p>
      </dgm:t>
    </dgm:pt>
    <dgm:pt modelId="{C97AC055-558A-46C4-8602-00075B06C1BE}">
      <dgm:prSet/>
      <dgm:spPr/>
      <dgm:t>
        <a:bodyPr/>
        <a:lstStyle/>
        <a:p>
          <a:r>
            <a:rPr lang="en-US"/>
            <a:t>Data Activator</a:t>
          </a:r>
        </a:p>
      </dgm:t>
    </dgm:pt>
    <dgm:pt modelId="{12EB5033-55BC-427E-B481-DC761C29EAC8}" type="parTrans" cxnId="{A169712D-C21A-4F66-A32C-CA60DA14B5FF}">
      <dgm:prSet/>
      <dgm:spPr/>
      <dgm:t>
        <a:bodyPr/>
        <a:lstStyle/>
        <a:p>
          <a:endParaRPr lang="en-US"/>
        </a:p>
      </dgm:t>
    </dgm:pt>
    <dgm:pt modelId="{7E81CFC3-5463-49D2-8D99-3E2B5CB6008C}" type="sibTrans" cxnId="{A169712D-C21A-4F66-A32C-CA60DA14B5FF}">
      <dgm:prSet/>
      <dgm:spPr/>
      <dgm:t>
        <a:bodyPr/>
        <a:lstStyle/>
        <a:p>
          <a:endParaRPr lang="en-US"/>
        </a:p>
      </dgm:t>
    </dgm:pt>
    <dgm:pt modelId="{FD6AAA76-2FF3-4C3B-8099-4A614AF2AFB8}" type="pres">
      <dgm:prSet presAssocID="{C722883F-DA7D-45C2-B9AE-A877E8794CF0}" presName="vert0" presStyleCnt="0">
        <dgm:presLayoutVars>
          <dgm:dir/>
          <dgm:animOne val="branch"/>
          <dgm:animLvl val="lvl"/>
        </dgm:presLayoutVars>
      </dgm:prSet>
      <dgm:spPr/>
    </dgm:pt>
    <dgm:pt modelId="{39248C60-DA9E-413A-A51B-D34A21907C6E}" type="pres">
      <dgm:prSet presAssocID="{778F12ED-836A-4345-8AE1-9EA8BA75857D}" presName="thickLine" presStyleLbl="alignNode1" presStyleIdx="0" presStyleCnt="7"/>
      <dgm:spPr/>
    </dgm:pt>
    <dgm:pt modelId="{A261574E-EE2C-4C1B-89FD-868390EEC5E2}" type="pres">
      <dgm:prSet presAssocID="{778F12ED-836A-4345-8AE1-9EA8BA75857D}" presName="horz1" presStyleCnt="0"/>
      <dgm:spPr/>
    </dgm:pt>
    <dgm:pt modelId="{5BA034CC-BD0F-4AEA-B98E-A1DC2BD4FD30}" type="pres">
      <dgm:prSet presAssocID="{778F12ED-836A-4345-8AE1-9EA8BA75857D}" presName="tx1" presStyleLbl="revTx" presStyleIdx="0" presStyleCnt="7"/>
      <dgm:spPr/>
    </dgm:pt>
    <dgm:pt modelId="{D8893C8D-7ACC-4837-AB9C-E82B2DF3E4D9}" type="pres">
      <dgm:prSet presAssocID="{778F12ED-836A-4345-8AE1-9EA8BA75857D}" presName="vert1" presStyleCnt="0"/>
      <dgm:spPr/>
    </dgm:pt>
    <dgm:pt modelId="{020A51E5-5C79-4DB2-A323-268DF5AA6E39}" type="pres">
      <dgm:prSet presAssocID="{82FAAAF6-330A-4E7C-9498-F5110C689923}" presName="thickLine" presStyleLbl="alignNode1" presStyleIdx="1" presStyleCnt="7"/>
      <dgm:spPr/>
    </dgm:pt>
    <dgm:pt modelId="{92E73F6F-0A8D-4306-955A-95B79AA2D0DC}" type="pres">
      <dgm:prSet presAssocID="{82FAAAF6-330A-4E7C-9498-F5110C689923}" presName="horz1" presStyleCnt="0"/>
      <dgm:spPr/>
    </dgm:pt>
    <dgm:pt modelId="{F8D5B31B-7DC0-4CD2-AB19-2BDB88F858AF}" type="pres">
      <dgm:prSet presAssocID="{82FAAAF6-330A-4E7C-9498-F5110C689923}" presName="tx1" presStyleLbl="revTx" presStyleIdx="1" presStyleCnt="7"/>
      <dgm:spPr/>
    </dgm:pt>
    <dgm:pt modelId="{B0B068F6-BC7F-45F0-B265-67F22ADFFFB5}" type="pres">
      <dgm:prSet presAssocID="{82FAAAF6-330A-4E7C-9498-F5110C689923}" presName="vert1" presStyleCnt="0"/>
      <dgm:spPr/>
    </dgm:pt>
    <dgm:pt modelId="{80480719-82B9-432A-94C1-E76B2D945C9F}" type="pres">
      <dgm:prSet presAssocID="{1078FADB-7847-45AC-9F7E-CAF9752A6820}" presName="thickLine" presStyleLbl="alignNode1" presStyleIdx="2" presStyleCnt="7"/>
      <dgm:spPr/>
    </dgm:pt>
    <dgm:pt modelId="{F9E84032-5CB9-4E51-B9E4-03AB3A8DED04}" type="pres">
      <dgm:prSet presAssocID="{1078FADB-7847-45AC-9F7E-CAF9752A6820}" presName="horz1" presStyleCnt="0"/>
      <dgm:spPr/>
    </dgm:pt>
    <dgm:pt modelId="{A2375B70-452A-48C4-8B72-CB8D00CCEE1F}" type="pres">
      <dgm:prSet presAssocID="{1078FADB-7847-45AC-9F7E-CAF9752A6820}" presName="tx1" presStyleLbl="revTx" presStyleIdx="2" presStyleCnt="7"/>
      <dgm:spPr/>
    </dgm:pt>
    <dgm:pt modelId="{EAF43165-A88A-4598-9C6C-FD5710A8A71B}" type="pres">
      <dgm:prSet presAssocID="{1078FADB-7847-45AC-9F7E-CAF9752A6820}" presName="vert1" presStyleCnt="0"/>
      <dgm:spPr/>
    </dgm:pt>
    <dgm:pt modelId="{CA5BCCC9-990C-4DCE-8620-AE576D8123B7}" type="pres">
      <dgm:prSet presAssocID="{A9C504E0-3FE4-40A4-996E-A15955A305DB}" presName="thickLine" presStyleLbl="alignNode1" presStyleIdx="3" presStyleCnt="7"/>
      <dgm:spPr/>
    </dgm:pt>
    <dgm:pt modelId="{12DE945A-277C-4BE7-8890-7A29A5540EDF}" type="pres">
      <dgm:prSet presAssocID="{A9C504E0-3FE4-40A4-996E-A15955A305DB}" presName="horz1" presStyleCnt="0"/>
      <dgm:spPr/>
    </dgm:pt>
    <dgm:pt modelId="{E5CAA254-21B4-4FBE-812D-1B123543FE20}" type="pres">
      <dgm:prSet presAssocID="{A9C504E0-3FE4-40A4-996E-A15955A305DB}" presName="tx1" presStyleLbl="revTx" presStyleIdx="3" presStyleCnt="7"/>
      <dgm:spPr/>
    </dgm:pt>
    <dgm:pt modelId="{6847834B-7162-4121-BE27-981E7BE12EA1}" type="pres">
      <dgm:prSet presAssocID="{A9C504E0-3FE4-40A4-996E-A15955A305DB}" presName="vert1" presStyleCnt="0"/>
      <dgm:spPr/>
    </dgm:pt>
    <dgm:pt modelId="{52E33CCF-F31D-4E5A-B576-470E93F041D5}" type="pres">
      <dgm:prSet presAssocID="{7CEFA192-8EE4-4730-BEFC-DA0B25EFA4F7}" presName="thickLine" presStyleLbl="alignNode1" presStyleIdx="4" presStyleCnt="7"/>
      <dgm:spPr/>
    </dgm:pt>
    <dgm:pt modelId="{F8E07587-85CC-4EB4-9C51-1B8C02B88757}" type="pres">
      <dgm:prSet presAssocID="{7CEFA192-8EE4-4730-BEFC-DA0B25EFA4F7}" presName="horz1" presStyleCnt="0"/>
      <dgm:spPr/>
    </dgm:pt>
    <dgm:pt modelId="{D0AA1B70-E5D6-44C7-92A4-A2A77566CCFD}" type="pres">
      <dgm:prSet presAssocID="{7CEFA192-8EE4-4730-BEFC-DA0B25EFA4F7}" presName="tx1" presStyleLbl="revTx" presStyleIdx="4" presStyleCnt="7"/>
      <dgm:spPr/>
    </dgm:pt>
    <dgm:pt modelId="{6B3E6C47-7F33-446B-8AE0-3E13E69D5DA3}" type="pres">
      <dgm:prSet presAssocID="{7CEFA192-8EE4-4730-BEFC-DA0B25EFA4F7}" presName="vert1" presStyleCnt="0"/>
      <dgm:spPr/>
    </dgm:pt>
    <dgm:pt modelId="{C795BBDF-9A1C-49FD-AE01-B4F1553405AE}" type="pres">
      <dgm:prSet presAssocID="{43FF7AEC-2E30-4425-B8D0-896125725B81}" presName="thickLine" presStyleLbl="alignNode1" presStyleIdx="5" presStyleCnt="7"/>
      <dgm:spPr/>
    </dgm:pt>
    <dgm:pt modelId="{D8BCEBC4-CD9D-4BC5-B00B-204B18A66D4A}" type="pres">
      <dgm:prSet presAssocID="{43FF7AEC-2E30-4425-B8D0-896125725B81}" presName="horz1" presStyleCnt="0"/>
      <dgm:spPr/>
    </dgm:pt>
    <dgm:pt modelId="{6FA6FE9D-BBB7-4652-AD92-EF022F2CD822}" type="pres">
      <dgm:prSet presAssocID="{43FF7AEC-2E30-4425-B8D0-896125725B81}" presName="tx1" presStyleLbl="revTx" presStyleIdx="5" presStyleCnt="7"/>
      <dgm:spPr/>
    </dgm:pt>
    <dgm:pt modelId="{DF95C77E-50C1-48BE-8903-6854F987527C}" type="pres">
      <dgm:prSet presAssocID="{43FF7AEC-2E30-4425-B8D0-896125725B81}" presName="vert1" presStyleCnt="0"/>
      <dgm:spPr/>
    </dgm:pt>
    <dgm:pt modelId="{DA7BF01C-2998-4B0D-BB94-81C59DC5D787}" type="pres">
      <dgm:prSet presAssocID="{C97AC055-558A-46C4-8602-00075B06C1BE}" presName="thickLine" presStyleLbl="alignNode1" presStyleIdx="6" presStyleCnt="7"/>
      <dgm:spPr/>
    </dgm:pt>
    <dgm:pt modelId="{4570B040-A941-4316-8CF3-589CA3CF6B52}" type="pres">
      <dgm:prSet presAssocID="{C97AC055-558A-46C4-8602-00075B06C1BE}" presName="horz1" presStyleCnt="0"/>
      <dgm:spPr/>
    </dgm:pt>
    <dgm:pt modelId="{CDDA6C87-D12A-4126-A396-95183800259C}" type="pres">
      <dgm:prSet presAssocID="{C97AC055-558A-46C4-8602-00075B06C1BE}" presName="tx1" presStyleLbl="revTx" presStyleIdx="6" presStyleCnt="7"/>
      <dgm:spPr/>
    </dgm:pt>
    <dgm:pt modelId="{3D0EB9DD-C8CD-4707-B23E-B28F220D5D63}" type="pres">
      <dgm:prSet presAssocID="{C97AC055-558A-46C4-8602-00075B06C1BE}" presName="vert1" presStyleCnt="0"/>
      <dgm:spPr/>
    </dgm:pt>
  </dgm:ptLst>
  <dgm:cxnLst>
    <dgm:cxn modelId="{C843CD04-B516-4817-BF1E-BCE98F452840}" srcId="{C722883F-DA7D-45C2-B9AE-A877E8794CF0}" destId="{778F12ED-836A-4345-8AE1-9EA8BA75857D}" srcOrd="0" destOrd="0" parTransId="{EB5B141A-1141-4B75-956D-8DED945EA473}" sibTransId="{AB54CE9F-3C30-41B2-9645-8A3A3A9DBBFC}"/>
    <dgm:cxn modelId="{A169712D-C21A-4F66-A32C-CA60DA14B5FF}" srcId="{C722883F-DA7D-45C2-B9AE-A877E8794CF0}" destId="{C97AC055-558A-46C4-8602-00075B06C1BE}" srcOrd="6" destOrd="0" parTransId="{12EB5033-55BC-427E-B481-DC761C29EAC8}" sibTransId="{7E81CFC3-5463-49D2-8D99-3E2B5CB6008C}"/>
    <dgm:cxn modelId="{7E78A835-EDC3-405C-AFED-6BF752EB9B09}" type="presOf" srcId="{43FF7AEC-2E30-4425-B8D0-896125725B81}" destId="{6FA6FE9D-BBB7-4652-AD92-EF022F2CD822}" srcOrd="0" destOrd="0" presId="urn:microsoft.com/office/officeart/2008/layout/LinedList"/>
    <dgm:cxn modelId="{8C8B5C55-D40A-43E5-BC17-53E79F8F22CF}" srcId="{C722883F-DA7D-45C2-B9AE-A877E8794CF0}" destId="{43FF7AEC-2E30-4425-B8D0-896125725B81}" srcOrd="5" destOrd="0" parTransId="{E6103504-A679-436D-8FE1-9D9DD4F20CD4}" sibTransId="{C06DAE5E-E44D-4362-AC32-07FCE31E5C00}"/>
    <dgm:cxn modelId="{379D1983-5DEC-4474-A0AA-B00E908D125A}" type="presOf" srcId="{778F12ED-836A-4345-8AE1-9EA8BA75857D}" destId="{5BA034CC-BD0F-4AEA-B98E-A1DC2BD4FD30}" srcOrd="0" destOrd="0" presId="urn:microsoft.com/office/officeart/2008/layout/LinedList"/>
    <dgm:cxn modelId="{1DEAF289-03A4-4951-82DF-8B7D369494F0}" type="presOf" srcId="{C97AC055-558A-46C4-8602-00075B06C1BE}" destId="{CDDA6C87-D12A-4126-A396-95183800259C}" srcOrd="0" destOrd="0" presId="urn:microsoft.com/office/officeart/2008/layout/LinedList"/>
    <dgm:cxn modelId="{5DF4D997-5731-46F4-AC95-CE9863DD380F}" srcId="{C722883F-DA7D-45C2-B9AE-A877E8794CF0}" destId="{1078FADB-7847-45AC-9F7E-CAF9752A6820}" srcOrd="2" destOrd="0" parTransId="{7A2D6EF7-4014-4A43-849C-FCC834E27436}" sibTransId="{B29BEC6F-D633-437E-BFB4-5AF96AD79D2B}"/>
    <dgm:cxn modelId="{7046749A-0402-4B37-8214-0FA383075D75}" srcId="{C722883F-DA7D-45C2-B9AE-A877E8794CF0}" destId="{A9C504E0-3FE4-40A4-996E-A15955A305DB}" srcOrd="3" destOrd="0" parTransId="{09D108D2-FBE6-4168-BCA6-987189841EA5}" sibTransId="{42BCF3E8-5CDF-4D95-A3DA-9D017B3375AE}"/>
    <dgm:cxn modelId="{3BE6E4A9-1983-4261-BF4B-50CFA9F6A486}" type="presOf" srcId="{A9C504E0-3FE4-40A4-996E-A15955A305DB}" destId="{E5CAA254-21B4-4FBE-812D-1B123543FE20}" srcOrd="0" destOrd="0" presId="urn:microsoft.com/office/officeart/2008/layout/LinedList"/>
    <dgm:cxn modelId="{C90616AE-B2BA-459A-91AC-0B3E546A0CE8}" type="presOf" srcId="{82FAAAF6-330A-4E7C-9498-F5110C689923}" destId="{F8D5B31B-7DC0-4CD2-AB19-2BDB88F858AF}" srcOrd="0" destOrd="0" presId="urn:microsoft.com/office/officeart/2008/layout/LinedList"/>
    <dgm:cxn modelId="{EE5B99C5-21E2-45C7-B44D-6ACFA277DBAF}" type="presOf" srcId="{1078FADB-7847-45AC-9F7E-CAF9752A6820}" destId="{A2375B70-452A-48C4-8B72-CB8D00CCEE1F}" srcOrd="0" destOrd="0" presId="urn:microsoft.com/office/officeart/2008/layout/LinedList"/>
    <dgm:cxn modelId="{875CB9CF-5085-4CBA-B1BE-C2C90A3362F5}" srcId="{C722883F-DA7D-45C2-B9AE-A877E8794CF0}" destId="{7CEFA192-8EE4-4730-BEFC-DA0B25EFA4F7}" srcOrd="4" destOrd="0" parTransId="{7DB71CA4-4B71-46E7-96AC-7936F460451A}" sibTransId="{517D1957-AD8B-4CC4-A3F0-D15933F1DF03}"/>
    <dgm:cxn modelId="{2C965DE7-3B1D-4EB9-8672-38A6A3EDBA42}" type="presOf" srcId="{7CEFA192-8EE4-4730-BEFC-DA0B25EFA4F7}" destId="{D0AA1B70-E5D6-44C7-92A4-A2A77566CCFD}" srcOrd="0" destOrd="0" presId="urn:microsoft.com/office/officeart/2008/layout/LinedList"/>
    <dgm:cxn modelId="{0F0A9CF4-A6B4-4DB7-90DC-004A1AECFBF0}" srcId="{C722883F-DA7D-45C2-B9AE-A877E8794CF0}" destId="{82FAAAF6-330A-4E7C-9498-F5110C689923}" srcOrd="1" destOrd="0" parTransId="{651FC518-CAC5-49CD-A85F-EFF8007C37ED}" sibTransId="{30FE10DC-B619-490D-B232-BFB2D332D717}"/>
    <dgm:cxn modelId="{81D8ECF8-9D48-4894-A667-F60931B313E3}" type="presOf" srcId="{C722883F-DA7D-45C2-B9AE-A877E8794CF0}" destId="{FD6AAA76-2FF3-4C3B-8099-4A614AF2AFB8}" srcOrd="0" destOrd="0" presId="urn:microsoft.com/office/officeart/2008/layout/LinedList"/>
    <dgm:cxn modelId="{9DBB139E-A8B3-4984-9AF6-45D7B1A0DE66}" type="presParOf" srcId="{FD6AAA76-2FF3-4C3B-8099-4A614AF2AFB8}" destId="{39248C60-DA9E-413A-A51B-D34A21907C6E}" srcOrd="0" destOrd="0" presId="urn:microsoft.com/office/officeart/2008/layout/LinedList"/>
    <dgm:cxn modelId="{15B69054-10A2-4C03-A0F1-4AB1FC629BAA}" type="presParOf" srcId="{FD6AAA76-2FF3-4C3B-8099-4A614AF2AFB8}" destId="{A261574E-EE2C-4C1B-89FD-868390EEC5E2}" srcOrd="1" destOrd="0" presId="urn:microsoft.com/office/officeart/2008/layout/LinedList"/>
    <dgm:cxn modelId="{3F7296CF-D209-414C-A497-DFBFB6D3681A}" type="presParOf" srcId="{A261574E-EE2C-4C1B-89FD-868390EEC5E2}" destId="{5BA034CC-BD0F-4AEA-B98E-A1DC2BD4FD30}" srcOrd="0" destOrd="0" presId="urn:microsoft.com/office/officeart/2008/layout/LinedList"/>
    <dgm:cxn modelId="{A98FBD49-4ECE-4921-934F-00B26D25AAAA}" type="presParOf" srcId="{A261574E-EE2C-4C1B-89FD-868390EEC5E2}" destId="{D8893C8D-7ACC-4837-AB9C-E82B2DF3E4D9}" srcOrd="1" destOrd="0" presId="urn:microsoft.com/office/officeart/2008/layout/LinedList"/>
    <dgm:cxn modelId="{E4D5750D-91DB-4D6E-A8CA-75779EBBCB6D}" type="presParOf" srcId="{FD6AAA76-2FF3-4C3B-8099-4A614AF2AFB8}" destId="{020A51E5-5C79-4DB2-A323-268DF5AA6E39}" srcOrd="2" destOrd="0" presId="urn:microsoft.com/office/officeart/2008/layout/LinedList"/>
    <dgm:cxn modelId="{8BEFEB7E-213C-44C1-9ECF-E48D87C17C81}" type="presParOf" srcId="{FD6AAA76-2FF3-4C3B-8099-4A614AF2AFB8}" destId="{92E73F6F-0A8D-4306-955A-95B79AA2D0DC}" srcOrd="3" destOrd="0" presId="urn:microsoft.com/office/officeart/2008/layout/LinedList"/>
    <dgm:cxn modelId="{32BC1253-B498-4AE3-8BF0-2EA40F71E74D}" type="presParOf" srcId="{92E73F6F-0A8D-4306-955A-95B79AA2D0DC}" destId="{F8D5B31B-7DC0-4CD2-AB19-2BDB88F858AF}" srcOrd="0" destOrd="0" presId="urn:microsoft.com/office/officeart/2008/layout/LinedList"/>
    <dgm:cxn modelId="{4CA466C7-63C7-46C1-8867-C3DFE5C3D644}" type="presParOf" srcId="{92E73F6F-0A8D-4306-955A-95B79AA2D0DC}" destId="{B0B068F6-BC7F-45F0-B265-67F22ADFFFB5}" srcOrd="1" destOrd="0" presId="urn:microsoft.com/office/officeart/2008/layout/LinedList"/>
    <dgm:cxn modelId="{C87AB04B-6499-4D8C-8571-105F3639D4B9}" type="presParOf" srcId="{FD6AAA76-2FF3-4C3B-8099-4A614AF2AFB8}" destId="{80480719-82B9-432A-94C1-E76B2D945C9F}" srcOrd="4" destOrd="0" presId="urn:microsoft.com/office/officeart/2008/layout/LinedList"/>
    <dgm:cxn modelId="{A8958A16-DFC1-472D-8586-165D4C6779D8}" type="presParOf" srcId="{FD6AAA76-2FF3-4C3B-8099-4A614AF2AFB8}" destId="{F9E84032-5CB9-4E51-B9E4-03AB3A8DED04}" srcOrd="5" destOrd="0" presId="urn:microsoft.com/office/officeart/2008/layout/LinedList"/>
    <dgm:cxn modelId="{A945D52A-7E9F-478B-BB7C-B259E0465AF8}" type="presParOf" srcId="{F9E84032-5CB9-4E51-B9E4-03AB3A8DED04}" destId="{A2375B70-452A-48C4-8B72-CB8D00CCEE1F}" srcOrd="0" destOrd="0" presId="urn:microsoft.com/office/officeart/2008/layout/LinedList"/>
    <dgm:cxn modelId="{03A99C8C-FEB3-45D4-A9CD-A822BDBD5556}" type="presParOf" srcId="{F9E84032-5CB9-4E51-B9E4-03AB3A8DED04}" destId="{EAF43165-A88A-4598-9C6C-FD5710A8A71B}" srcOrd="1" destOrd="0" presId="urn:microsoft.com/office/officeart/2008/layout/LinedList"/>
    <dgm:cxn modelId="{E1F69AAC-C5EA-43C4-884F-3F20D860D492}" type="presParOf" srcId="{FD6AAA76-2FF3-4C3B-8099-4A614AF2AFB8}" destId="{CA5BCCC9-990C-4DCE-8620-AE576D8123B7}" srcOrd="6" destOrd="0" presId="urn:microsoft.com/office/officeart/2008/layout/LinedList"/>
    <dgm:cxn modelId="{AEE8A867-CAF2-4F35-BB85-D84E63E5AF90}" type="presParOf" srcId="{FD6AAA76-2FF3-4C3B-8099-4A614AF2AFB8}" destId="{12DE945A-277C-4BE7-8890-7A29A5540EDF}" srcOrd="7" destOrd="0" presId="urn:microsoft.com/office/officeart/2008/layout/LinedList"/>
    <dgm:cxn modelId="{4768F61F-B21D-4812-BE08-12FAE19954E3}" type="presParOf" srcId="{12DE945A-277C-4BE7-8890-7A29A5540EDF}" destId="{E5CAA254-21B4-4FBE-812D-1B123543FE20}" srcOrd="0" destOrd="0" presId="urn:microsoft.com/office/officeart/2008/layout/LinedList"/>
    <dgm:cxn modelId="{C65846B8-2C1B-40C7-A7C5-82CF7FEB5479}" type="presParOf" srcId="{12DE945A-277C-4BE7-8890-7A29A5540EDF}" destId="{6847834B-7162-4121-BE27-981E7BE12EA1}" srcOrd="1" destOrd="0" presId="urn:microsoft.com/office/officeart/2008/layout/LinedList"/>
    <dgm:cxn modelId="{579C7F29-241F-485B-9D8F-FE49F56E6199}" type="presParOf" srcId="{FD6AAA76-2FF3-4C3B-8099-4A614AF2AFB8}" destId="{52E33CCF-F31D-4E5A-B576-470E93F041D5}" srcOrd="8" destOrd="0" presId="urn:microsoft.com/office/officeart/2008/layout/LinedList"/>
    <dgm:cxn modelId="{88D816E6-F37A-467C-AD8E-66817462FC1D}" type="presParOf" srcId="{FD6AAA76-2FF3-4C3B-8099-4A614AF2AFB8}" destId="{F8E07587-85CC-4EB4-9C51-1B8C02B88757}" srcOrd="9" destOrd="0" presId="urn:microsoft.com/office/officeart/2008/layout/LinedList"/>
    <dgm:cxn modelId="{0A887719-3A7B-41BA-ADDF-29E86B0FAEDC}" type="presParOf" srcId="{F8E07587-85CC-4EB4-9C51-1B8C02B88757}" destId="{D0AA1B70-E5D6-44C7-92A4-A2A77566CCFD}" srcOrd="0" destOrd="0" presId="urn:microsoft.com/office/officeart/2008/layout/LinedList"/>
    <dgm:cxn modelId="{67E4DEC7-581B-4EB7-938F-2C05C572EEE3}" type="presParOf" srcId="{F8E07587-85CC-4EB4-9C51-1B8C02B88757}" destId="{6B3E6C47-7F33-446B-8AE0-3E13E69D5DA3}" srcOrd="1" destOrd="0" presId="urn:microsoft.com/office/officeart/2008/layout/LinedList"/>
    <dgm:cxn modelId="{8A8652EC-F3A2-4058-A191-D6E7AB503382}" type="presParOf" srcId="{FD6AAA76-2FF3-4C3B-8099-4A614AF2AFB8}" destId="{C795BBDF-9A1C-49FD-AE01-B4F1553405AE}" srcOrd="10" destOrd="0" presId="urn:microsoft.com/office/officeart/2008/layout/LinedList"/>
    <dgm:cxn modelId="{53ADBCAD-9605-48BB-BE05-8ADB3B3C9EED}" type="presParOf" srcId="{FD6AAA76-2FF3-4C3B-8099-4A614AF2AFB8}" destId="{D8BCEBC4-CD9D-4BC5-B00B-204B18A66D4A}" srcOrd="11" destOrd="0" presId="urn:microsoft.com/office/officeart/2008/layout/LinedList"/>
    <dgm:cxn modelId="{FDCF196D-9B52-45F0-9812-D0578345F421}" type="presParOf" srcId="{D8BCEBC4-CD9D-4BC5-B00B-204B18A66D4A}" destId="{6FA6FE9D-BBB7-4652-AD92-EF022F2CD822}" srcOrd="0" destOrd="0" presId="urn:microsoft.com/office/officeart/2008/layout/LinedList"/>
    <dgm:cxn modelId="{F57BDA4D-3BA4-4EFE-827D-A3140A66964F}" type="presParOf" srcId="{D8BCEBC4-CD9D-4BC5-B00B-204B18A66D4A}" destId="{DF95C77E-50C1-48BE-8903-6854F987527C}" srcOrd="1" destOrd="0" presId="urn:microsoft.com/office/officeart/2008/layout/LinedList"/>
    <dgm:cxn modelId="{CA26EF72-2EE7-464A-9F2B-57516C05D005}" type="presParOf" srcId="{FD6AAA76-2FF3-4C3B-8099-4A614AF2AFB8}" destId="{DA7BF01C-2998-4B0D-BB94-81C59DC5D787}" srcOrd="12" destOrd="0" presId="urn:microsoft.com/office/officeart/2008/layout/LinedList"/>
    <dgm:cxn modelId="{5691F846-404B-491C-B886-BE82906B6DA9}" type="presParOf" srcId="{FD6AAA76-2FF3-4C3B-8099-4A614AF2AFB8}" destId="{4570B040-A941-4316-8CF3-589CA3CF6B52}" srcOrd="13" destOrd="0" presId="urn:microsoft.com/office/officeart/2008/layout/LinedList"/>
    <dgm:cxn modelId="{068D1D07-9A4C-4959-A460-66160BFDC789}" type="presParOf" srcId="{4570B040-A941-4316-8CF3-589CA3CF6B52}" destId="{CDDA6C87-D12A-4126-A396-95183800259C}" srcOrd="0" destOrd="0" presId="urn:microsoft.com/office/officeart/2008/layout/LinedList"/>
    <dgm:cxn modelId="{965FC885-3774-4B7D-8D0C-E88380E959C6}" type="presParOf" srcId="{4570B040-A941-4316-8CF3-589CA3CF6B52}" destId="{3D0EB9DD-C8CD-4707-B23E-B28F220D5D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DB5945-9990-44E4-9129-7EE898D19CAB}" type="doc">
      <dgm:prSet loTypeId="urn:microsoft.com/office/officeart/2005/8/layout/default" loCatId="list" qsTypeId="urn:microsoft.com/office/officeart/2005/8/quickstyle/3d2" qsCatId="3D" csTypeId="urn:microsoft.com/office/officeart/2005/8/colors/accent0_3" csCatId="mainScheme" phldr="1"/>
      <dgm:spPr/>
      <dgm:t>
        <a:bodyPr/>
        <a:lstStyle/>
        <a:p>
          <a:endParaRPr lang="en-US"/>
        </a:p>
      </dgm:t>
    </dgm:pt>
    <dgm:pt modelId="{A783250F-5DBD-46DD-9BD9-47D29DD3CC3C}">
      <dgm:prSet phldrT="[Text]"/>
      <dgm:spPr/>
      <dgm:t>
        <a:bodyPr/>
        <a:lstStyle/>
        <a:p>
          <a:r>
            <a:rPr lang="en-US"/>
            <a:t>Unlimited Scale (query, ingestion, storage)</a:t>
          </a:r>
        </a:p>
      </dgm:t>
    </dgm:pt>
    <dgm:pt modelId="{F73594CC-6880-482B-85E4-C2CFA6C28BF2}" type="parTrans" cxnId="{1B5A7D0E-E660-4A82-BAF3-4E0A46EED98E}">
      <dgm:prSet/>
      <dgm:spPr/>
      <dgm:t>
        <a:bodyPr/>
        <a:lstStyle/>
        <a:p>
          <a:endParaRPr lang="en-US"/>
        </a:p>
      </dgm:t>
    </dgm:pt>
    <dgm:pt modelId="{571A355A-2364-4F5C-9C78-54DE030402C9}" type="sibTrans" cxnId="{1B5A7D0E-E660-4A82-BAF3-4E0A46EED98E}">
      <dgm:prSet/>
      <dgm:spPr/>
      <dgm:t>
        <a:bodyPr/>
        <a:lstStyle/>
        <a:p>
          <a:endParaRPr lang="en-US"/>
        </a:p>
      </dgm:t>
    </dgm:pt>
    <dgm:pt modelId="{5D7D6402-D482-40D9-86DC-79938E111F9F}">
      <dgm:prSet/>
      <dgm:spPr/>
      <dgm:t>
        <a:bodyPr/>
        <a:lstStyle/>
        <a:p>
          <a:r>
            <a:rPr lang="en-US"/>
            <a:t>Any data source</a:t>
          </a:r>
        </a:p>
      </dgm:t>
    </dgm:pt>
    <dgm:pt modelId="{DED2AF12-0135-4102-9593-A2A9F0F3B6D3}" type="parTrans" cxnId="{31B8966B-30FF-4A3D-A139-146A7D8EE78A}">
      <dgm:prSet/>
      <dgm:spPr/>
      <dgm:t>
        <a:bodyPr/>
        <a:lstStyle/>
        <a:p>
          <a:endParaRPr lang="en-US"/>
        </a:p>
      </dgm:t>
    </dgm:pt>
    <dgm:pt modelId="{16D2B4D5-6A9C-4995-8A40-232DBBC2F936}" type="sibTrans" cxnId="{31B8966B-30FF-4A3D-A139-146A7D8EE78A}">
      <dgm:prSet/>
      <dgm:spPr/>
      <dgm:t>
        <a:bodyPr/>
        <a:lstStyle/>
        <a:p>
          <a:endParaRPr lang="en-US"/>
        </a:p>
      </dgm:t>
    </dgm:pt>
    <dgm:pt modelId="{F86B1F11-85BC-4E68-9B7C-C7CC6120405C}">
      <dgm:prSet/>
      <dgm:spPr/>
      <dgm:t>
        <a:bodyPr/>
        <a:lstStyle/>
        <a:p>
          <a:r>
            <a:rPr lang="en-US"/>
            <a:t>Any data format</a:t>
          </a:r>
        </a:p>
      </dgm:t>
    </dgm:pt>
    <dgm:pt modelId="{9D6CEE9D-2AA7-4414-B24E-49CBB218F96A}" type="parTrans" cxnId="{D3ED9C36-84DF-4847-A784-C26AA55EB1C3}">
      <dgm:prSet/>
      <dgm:spPr/>
      <dgm:t>
        <a:bodyPr/>
        <a:lstStyle/>
        <a:p>
          <a:endParaRPr lang="en-US"/>
        </a:p>
      </dgm:t>
    </dgm:pt>
    <dgm:pt modelId="{126A0B05-62F7-44A0-A549-BC0F2328F816}" type="sibTrans" cxnId="{D3ED9C36-84DF-4847-A784-C26AA55EB1C3}">
      <dgm:prSet/>
      <dgm:spPr/>
      <dgm:t>
        <a:bodyPr/>
        <a:lstStyle/>
        <a:p>
          <a:endParaRPr lang="en-US"/>
        </a:p>
      </dgm:t>
    </dgm:pt>
    <dgm:pt modelId="{5C1D2636-4BCC-4FF0-B506-78B89B47411B}">
      <dgm:prSet/>
      <dgm:spPr/>
      <dgm:t>
        <a:bodyPr/>
        <a:lstStyle/>
        <a:p>
          <a:r>
            <a:rPr lang="en-US"/>
            <a:t>Structured</a:t>
          </a:r>
          <a:br>
            <a:rPr lang="en-US"/>
          </a:br>
          <a:r>
            <a:rPr lang="en-US"/>
            <a:t>Semi-Structured</a:t>
          </a:r>
          <a:br>
            <a:rPr lang="en-US"/>
          </a:br>
          <a:r>
            <a:rPr lang="en-US"/>
            <a:t>Free-text</a:t>
          </a:r>
        </a:p>
      </dgm:t>
    </dgm:pt>
    <dgm:pt modelId="{9A704AAB-3447-48AC-A234-B7BF8B078A0C}" type="parTrans" cxnId="{6D6096ED-F1B5-4324-96AD-12112D3829D9}">
      <dgm:prSet/>
      <dgm:spPr/>
      <dgm:t>
        <a:bodyPr/>
        <a:lstStyle/>
        <a:p>
          <a:endParaRPr lang="en-US"/>
        </a:p>
      </dgm:t>
    </dgm:pt>
    <dgm:pt modelId="{5B0DB145-8E05-4E0A-AC2D-7B22831D298A}" type="sibTrans" cxnId="{6D6096ED-F1B5-4324-96AD-12112D3829D9}">
      <dgm:prSet/>
      <dgm:spPr/>
      <dgm:t>
        <a:bodyPr/>
        <a:lstStyle/>
        <a:p>
          <a:endParaRPr lang="en-US"/>
        </a:p>
      </dgm:t>
    </dgm:pt>
    <dgm:pt modelId="{F755B957-719E-43B1-A212-2554BC6F5AA8}">
      <dgm:prSet/>
      <dgm:spPr/>
      <dgm:t>
        <a:bodyPr/>
        <a:lstStyle/>
        <a:p>
          <a:r>
            <a:rPr lang="en-US"/>
            <a:t>Real-time data Transformation of complicated data structure</a:t>
          </a:r>
        </a:p>
      </dgm:t>
    </dgm:pt>
    <dgm:pt modelId="{34961FE9-6281-476B-8026-C0AB87DFC1B2}" type="parTrans" cxnId="{DC7D6159-3DF6-4673-8B6B-40ED89F98A31}">
      <dgm:prSet/>
      <dgm:spPr/>
      <dgm:t>
        <a:bodyPr/>
        <a:lstStyle/>
        <a:p>
          <a:endParaRPr lang="en-US"/>
        </a:p>
      </dgm:t>
    </dgm:pt>
    <dgm:pt modelId="{9FB6056F-CF4C-422C-A368-894B0E5CB996}" type="sibTrans" cxnId="{DC7D6159-3DF6-4673-8B6B-40ED89F98A31}">
      <dgm:prSet/>
      <dgm:spPr/>
      <dgm:t>
        <a:bodyPr/>
        <a:lstStyle/>
        <a:p>
          <a:endParaRPr lang="en-US"/>
        </a:p>
      </dgm:t>
    </dgm:pt>
    <dgm:pt modelId="{878CF6A7-C423-484B-9B3B-02CD278928BA}">
      <dgm:prSet/>
      <dgm:spPr/>
      <dgm:t>
        <a:bodyPr/>
        <a:lstStyle/>
        <a:p>
          <a:r>
            <a:rPr lang="en-US"/>
            <a:t>Streaming analytics in NRT</a:t>
          </a:r>
        </a:p>
      </dgm:t>
    </dgm:pt>
    <dgm:pt modelId="{53A00ED1-441E-46D6-95D7-7BE43DA93A9B}" type="parTrans" cxnId="{3BE3C0D9-0E89-4C69-A7C3-9D6D61546348}">
      <dgm:prSet/>
      <dgm:spPr/>
      <dgm:t>
        <a:bodyPr/>
        <a:lstStyle/>
        <a:p>
          <a:endParaRPr lang="en-US"/>
        </a:p>
      </dgm:t>
    </dgm:pt>
    <dgm:pt modelId="{F4FEE3CC-C300-4833-BDE2-357B94946D8A}" type="sibTrans" cxnId="{3BE3C0D9-0E89-4C69-A7C3-9D6D61546348}">
      <dgm:prSet/>
      <dgm:spPr/>
      <dgm:t>
        <a:bodyPr/>
        <a:lstStyle/>
        <a:p>
          <a:endParaRPr lang="en-US"/>
        </a:p>
      </dgm:t>
    </dgm:pt>
    <dgm:pt modelId="{8F8DAAE7-5565-46AD-BA11-85AF36D6A26D}">
      <dgm:prSet/>
      <dgm:spPr/>
      <dgm:t>
        <a:bodyPr/>
        <a:lstStyle/>
        <a:p>
          <a:r>
            <a:rPr lang="en-US" b="1"/>
            <a:t>High performance</a:t>
          </a:r>
          <a:br>
            <a:rPr lang="en-US" b="1"/>
          </a:br>
          <a:r>
            <a:rPr lang="en-US" b="1"/>
            <a:t>Low latency</a:t>
          </a:r>
          <a:br>
            <a:rPr lang="en-US" b="1"/>
          </a:br>
          <a:r>
            <a:rPr lang="en-US" b="1"/>
            <a:t>High freshness</a:t>
          </a:r>
        </a:p>
      </dgm:t>
    </dgm:pt>
    <dgm:pt modelId="{D888165F-5D15-466E-997F-07433B17748A}" type="parTrans" cxnId="{78392FEE-1EBE-4F4F-8F72-020D459081E1}">
      <dgm:prSet/>
      <dgm:spPr/>
      <dgm:t>
        <a:bodyPr/>
        <a:lstStyle/>
        <a:p>
          <a:endParaRPr lang="en-US"/>
        </a:p>
      </dgm:t>
    </dgm:pt>
    <dgm:pt modelId="{572B01DC-C026-4330-9C4E-2009858433E8}" type="sibTrans" cxnId="{78392FEE-1EBE-4F4F-8F72-020D459081E1}">
      <dgm:prSet/>
      <dgm:spPr/>
      <dgm:t>
        <a:bodyPr/>
        <a:lstStyle/>
        <a:p>
          <a:endParaRPr lang="en-US"/>
        </a:p>
      </dgm:t>
    </dgm:pt>
    <dgm:pt modelId="{4C025334-B590-4DA9-A6A3-E71ED3E00AE6}">
      <dgm:prSet/>
      <dgm:spPr/>
      <dgm:t>
        <a:bodyPr/>
        <a:lstStyle/>
        <a:p>
          <a:r>
            <a:rPr lang="en-US" b="1"/>
            <a:t>Timeseries database</a:t>
          </a:r>
        </a:p>
      </dgm:t>
    </dgm:pt>
    <dgm:pt modelId="{0F014AF7-302E-4BD2-901F-5061C91E5142}" type="parTrans" cxnId="{62C9ECD7-953B-4C03-A686-4E0B82B38350}">
      <dgm:prSet/>
      <dgm:spPr/>
      <dgm:t>
        <a:bodyPr/>
        <a:lstStyle/>
        <a:p>
          <a:endParaRPr lang="en-US"/>
        </a:p>
      </dgm:t>
    </dgm:pt>
    <dgm:pt modelId="{2C60DEB2-5B57-4B15-B7CE-0BFE01791868}" type="sibTrans" cxnId="{62C9ECD7-953B-4C03-A686-4E0B82B38350}">
      <dgm:prSet/>
      <dgm:spPr/>
      <dgm:t>
        <a:bodyPr/>
        <a:lstStyle/>
        <a:p>
          <a:endParaRPr lang="en-US"/>
        </a:p>
      </dgm:t>
    </dgm:pt>
    <dgm:pt modelId="{AC18CB46-3387-4A19-B483-63C0D2C54BE8}">
      <dgm:prSet/>
      <dgm:spPr/>
      <dgm:t>
        <a:bodyPr/>
        <a:lstStyle/>
        <a:p>
          <a:r>
            <a:rPr lang="en-US"/>
            <a:t>Everything is indexed and partitioned</a:t>
          </a:r>
        </a:p>
      </dgm:t>
    </dgm:pt>
    <dgm:pt modelId="{9E1DF2CD-F0F4-435F-BDA5-0C5E512527E3}" type="parTrans" cxnId="{C2D99371-3AE4-4E50-9147-F5544743F4F3}">
      <dgm:prSet/>
      <dgm:spPr/>
      <dgm:t>
        <a:bodyPr/>
        <a:lstStyle/>
        <a:p>
          <a:endParaRPr lang="en-US"/>
        </a:p>
      </dgm:t>
    </dgm:pt>
    <dgm:pt modelId="{D3E04FA0-C99F-481C-8568-599C66C30E3C}" type="sibTrans" cxnId="{C2D99371-3AE4-4E50-9147-F5544743F4F3}">
      <dgm:prSet/>
      <dgm:spPr/>
      <dgm:t>
        <a:bodyPr/>
        <a:lstStyle/>
        <a:p>
          <a:endParaRPr lang="en-US"/>
        </a:p>
      </dgm:t>
    </dgm:pt>
    <dgm:pt modelId="{C148F0DF-1010-46E9-9D70-296B70635A29}" type="pres">
      <dgm:prSet presAssocID="{A8DB5945-9990-44E4-9129-7EE898D19CAB}" presName="diagram" presStyleCnt="0">
        <dgm:presLayoutVars>
          <dgm:dir/>
          <dgm:resizeHandles val="exact"/>
        </dgm:presLayoutVars>
      </dgm:prSet>
      <dgm:spPr/>
    </dgm:pt>
    <dgm:pt modelId="{17F53A93-0DBF-48B0-BF1D-D405A5EC8528}" type="pres">
      <dgm:prSet presAssocID="{A783250F-5DBD-46DD-9BD9-47D29DD3CC3C}" presName="node" presStyleLbl="node1" presStyleIdx="0" presStyleCnt="9">
        <dgm:presLayoutVars>
          <dgm:bulletEnabled val="1"/>
        </dgm:presLayoutVars>
      </dgm:prSet>
      <dgm:spPr/>
    </dgm:pt>
    <dgm:pt modelId="{F5A02ED5-CDE8-4358-998D-02168A3C3558}" type="pres">
      <dgm:prSet presAssocID="{571A355A-2364-4F5C-9C78-54DE030402C9}" presName="sibTrans" presStyleCnt="0"/>
      <dgm:spPr/>
    </dgm:pt>
    <dgm:pt modelId="{AB8005C5-9B2B-4D3C-B6FC-B6DABE0F82D6}" type="pres">
      <dgm:prSet presAssocID="{5D7D6402-D482-40D9-86DC-79938E111F9F}" presName="node" presStyleLbl="node1" presStyleIdx="1" presStyleCnt="9">
        <dgm:presLayoutVars>
          <dgm:bulletEnabled val="1"/>
        </dgm:presLayoutVars>
      </dgm:prSet>
      <dgm:spPr/>
    </dgm:pt>
    <dgm:pt modelId="{AC10693E-3BD0-4891-8FA2-93ABD9B94BFD}" type="pres">
      <dgm:prSet presAssocID="{16D2B4D5-6A9C-4995-8A40-232DBBC2F936}" presName="sibTrans" presStyleCnt="0"/>
      <dgm:spPr/>
    </dgm:pt>
    <dgm:pt modelId="{B6959A12-86F9-4FC2-A203-62F596AEE32F}" type="pres">
      <dgm:prSet presAssocID="{F86B1F11-85BC-4E68-9B7C-C7CC6120405C}" presName="node" presStyleLbl="node1" presStyleIdx="2" presStyleCnt="9">
        <dgm:presLayoutVars>
          <dgm:bulletEnabled val="1"/>
        </dgm:presLayoutVars>
      </dgm:prSet>
      <dgm:spPr/>
    </dgm:pt>
    <dgm:pt modelId="{371F6DC0-4418-448E-BCA5-FCF188E83F4C}" type="pres">
      <dgm:prSet presAssocID="{126A0B05-62F7-44A0-A549-BC0F2328F816}" presName="sibTrans" presStyleCnt="0"/>
      <dgm:spPr/>
    </dgm:pt>
    <dgm:pt modelId="{77C2BEB0-982A-4491-858B-1D18561557CE}" type="pres">
      <dgm:prSet presAssocID="{5C1D2636-4BCC-4FF0-B506-78B89B47411B}" presName="node" presStyleLbl="node1" presStyleIdx="3" presStyleCnt="9">
        <dgm:presLayoutVars>
          <dgm:bulletEnabled val="1"/>
        </dgm:presLayoutVars>
      </dgm:prSet>
      <dgm:spPr/>
    </dgm:pt>
    <dgm:pt modelId="{DD318446-57B3-4164-BF5D-785A62576F05}" type="pres">
      <dgm:prSet presAssocID="{5B0DB145-8E05-4E0A-AC2D-7B22831D298A}" presName="sibTrans" presStyleCnt="0"/>
      <dgm:spPr/>
    </dgm:pt>
    <dgm:pt modelId="{052D36D8-6F6F-48C9-B356-68CD1E28ACFC}" type="pres">
      <dgm:prSet presAssocID="{F755B957-719E-43B1-A212-2554BC6F5AA8}" presName="node" presStyleLbl="node1" presStyleIdx="4" presStyleCnt="9">
        <dgm:presLayoutVars>
          <dgm:bulletEnabled val="1"/>
        </dgm:presLayoutVars>
      </dgm:prSet>
      <dgm:spPr/>
    </dgm:pt>
    <dgm:pt modelId="{4C0A928E-138B-4460-91A9-6D751DBC0A06}" type="pres">
      <dgm:prSet presAssocID="{9FB6056F-CF4C-422C-A368-894B0E5CB996}" presName="sibTrans" presStyleCnt="0"/>
      <dgm:spPr/>
    </dgm:pt>
    <dgm:pt modelId="{AA2278FD-A79A-42D5-A9B4-7855CA0B1D49}" type="pres">
      <dgm:prSet presAssocID="{878CF6A7-C423-484B-9B3B-02CD278928BA}" presName="node" presStyleLbl="node1" presStyleIdx="5" presStyleCnt="9">
        <dgm:presLayoutVars>
          <dgm:bulletEnabled val="1"/>
        </dgm:presLayoutVars>
      </dgm:prSet>
      <dgm:spPr/>
    </dgm:pt>
    <dgm:pt modelId="{70662ADA-36D9-43E7-AA62-FB99E62CA7D8}" type="pres">
      <dgm:prSet presAssocID="{F4FEE3CC-C300-4833-BDE2-357B94946D8A}" presName="sibTrans" presStyleCnt="0"/>
      <dgm:spPr/>
    </dgm:pt>
    <dgm:pt modelId="{13DD0E33-502F-4FB2-9088-BE5DAC40602C}" type="pres">
      <dgm:prSet presAssocID="{8F8DAAE7-5565-46AD-BA11-85AF36D6A26D}" presName="node" presStyleLbl="node1" presStyleIdx="6" presStyleCnt="9">
        <dgm:presLayoutVars>
          <dgm:bulletEnabled val="1"/>
        </dgm:presLayoutVars>
      </dgm:prSet>
      <dgm:spPr/>
    </dgm:pt>
    <dgm:pt modelId="{615F0124-E510-482B-9461-193C1F848E36}" type="pres">
      <dgm:prSet presAssocID="{572B01DC-C026-4330-9C4E-2009858433E8}" presName="sibTrans" presStyleCnt="0"/>
      <dgm:spPr/>
    </dgm:pt>
    <dgm:pt modelId="{92562178-B069-4A0F-B6BB-F49FDD13255B}" type="pres">
      <dgm:prSet presAssocID="{4C025334-B590-4DA9-A6A3-E71ED3E00AE6}" presName="node" presStyleLbl="node1" presStyleIdx="7" presStyleCnt="9">
        <dgm:presLayoutVars>
          <dgm:bulletEnabled val="1"/>
        </dgm:presLayoutVars>
      </dgm:prSet>
      <dgm:spPr/>
    </dgm:pt>
    <dgm:pt modelId="{0A8012D1-C1E7-4FCA-8418-397D43ED9AFD}" type="pres">
      <dgm:prSet presAssocID="{2C60DEB2-5B57-4B15-B7CE-0BFE01791868}" presName="sibTrans" presStyleCnt="0"/>
      <dgm:spPr/>
    </dgm:pt>
    <dgm:pt modelId="{D0524005-B0D1-4538-9DDC-F27BC823CED7}" type="pres">
      <dgm:prSet presAssocID="{AC18CB46-3387-4A19-B483-63C0D2C54BE8}" presName="node" presStyleLbl="node1" presStyleIdx="8" presStyleCnt="9">
        <dgm:presLayoutVars>
          <dgm:bulletEnabled val="1"/>
        </dgm:presLayoutVars>
      </dgm:prSet>
      <dgm:spPr/>
    </dgm:pt>
  </dgm:ptLst>
  <dgm:cxnLst>
    <dgm:cxn modelId="{1B5A7D0E-E660-4A82-BAF3-4E0A46EED98E}" srcId="{A8DB5945-9990-44E4-9129-7EE898D19CAB}" destId="{A783250F-5DBD-46DD-9BD9-47D29DD3CC3C}" srcOrd="0" destOrd="0" parTransId="{F73594CC-6880-482B-85E4-C2CFA6C28BF2}" sibTransId="{571A355A-2364-4F5C-9C78-54DE030402C9}"/>
    <dgm:cxn modelId="{120CCC16-F78F-4C71-B365-B22FA98D807A}" type="presOf" srcId="{F86B1F11-85BC-4E68-9B7C-C7CC6120405C}" destId="{B6959A12-86F9-4FC2-A203-62F596AEE32F}" srcOrd="0" destOrd="0" presId="urn:microsoft.com/office/officeart/2005/8/layout/default"/>
    <dgm:cxn modelId="{6FE38A36-EAD1-4937-99FD-A5A076DF18C1}" type="presOf" srcId="{5C1D2636-4BCC-4FF0-B506-78B89B47411B}" destId="{77C2BEB0-982A-4491-858B-1D18561557CE}" srcOrd="0" destOrd="0" presId="urn:microsoft.com/office/officeart/2005/8/layout/default"/>
    <dgm:cxn modelId="{D3ED9C36-84DF-4847-A784-C26AA55EB1C3}" srcId="{A8DB5945-9990-44E4-9129-7EE898D19CAB}" destId="{F86B1F11-85BC-4E68-9B7C-C7CC6120405C}" srcOrd="2" destOrd="0" parTransId="{9D6CEE9D-2AA7-4414-B24E-49CBB218F96A}" sibTransId="{126A0B05-62F7-44A0-A549-BC0F2328F816}"/>
    <dgm:cxn modelId="{5DF2EB5F-6743-4E74-B38D-148149D5AF0D}" type="presOf" srcId="{A783250F-5DBD-46DD-9BD9-47D29DD3CC3C}" destId="{17F53A93-0DBF-48B0-BF1D-D405A5EC8528}" srcOrd="0" destOrd="0" presId="urn:microsoft.com/office/officeart/2005/8/layout/default"/>
    <dgm:cxn modelId="{31B8966B-30FF-4A3D-A139-146A7D8EE78A}" srcId="{A8DB5945-9990-44E4-9129-7EE898D19CAB}" destId="{5D7D6402-D482-40D9-86DC-79938E111F9F}" srcOrd="1" destOrd="0" parTransId="{DED2AF12-0135-4102-9593-A2A9F0F3B6D3}" sibTransId="{16D2B4D5-6A9C-4995-8A40-232DBBC2F936}"/>
    <dgm:cxn modelId="{C2D99371-3AE4-4E50-9147-F5544743F4F3}" srcId="{A8DB5945-9990-44E4-9129-7EE898D19CAB}" destId="{AC18CB46-3387-4A19-B483-63C0D2C54BE8}" srcOrd="8" destOrd="0" parTransId="{9E1DF2CD-F0F4-435F-BDA5-0C5E512527E3}" sibTransId="{D3E04FA0-C99F-481C-8568-599C66C30E3C}"/>
    <dgm:cxn modelId="{6363E751-8C92-466F-8314-A1DB4C28AA66}" type="presOf" srcId="{5D7D6402-D482-40D9-86DC-79938E111F9F}" destId="{AB8005C5-9B2B-4D3C-B6FC-B6DABE0F82D6}" srcOrd="0" destOrd="0" presId="urn:microsoft.com/office/officeart/2005/8/layout/default"/>
    <dgm:cxn modelId="{DC7D6159-3DF6-4673-8B6B-40ED89F98A31}" srcId="{A8DB5945-9990-44E4-9129-7EE898D19CAB}" destId="{F755B957-719E-43B1-A212-2554BC6F5AA8}" srcOrd="4" destOrd="0" parTransId="{34961FE9-6281-476B-8026-C0AB87DFC1B2}" sibTransId="{9FB6056F-CF4C-422C-A368-894B0E5CB996}"/>
    <dgm:cxn modelId="{16C714AA-D648-4C1D-96C6-A7511E57507F}" type="presOf" srcId="{F755B957-719E-43B1-A212-2554BC6F5AA8}" destId="{052D36D8-6F6F-48C9-B356-68CD1E28ACFC}" srcOrd="0" destOrd="0" presId="urn:microsoft.com/office/officeart/2005/8/layout/default"/>
    <dgm:cxn modelId="{101BA6C5-B4D5-44C0-A86A-6554DC12C2CD}" type="presOf" srcId="{AC18CB46-3387-4A19-B483-63C0D2C54BE8}" destId="{D0524005-B0D1-4538-9DDC-F27BC823CED7}" srcOrd="0" destOrd="0" presId="urn:microsoft.com/office/officeart/2005/8/layout/default"/>
    <dgm:cxn modelId="{0D1DE3CC-3625-4F82-BB81-27C436EB0E59}" type="presOf" srcId="{4C025334-B590-4DA9-A6A3-E71ED3E00AE6}" destId="{92562178-B069-4A0F-B6BB-F49FDD13255B}" srcOrd="0" destOrd="0" presId="urn:microsoft.com/office/officeart/2005/8/layout/default"/>
    <dgm:cxn modelId="{7FB75DCF-1742-4794-A5C4-C1C118A2B822}" type="presOf" srcId="{8F8DAAE7-5565-46AD-BA11-85AF36D6A26D}" destId="{13DD0E33-502F-4FB2-9088-BE5DAC40602C}" srcOrd="0" destOrd="0" presId="urn:microsoft.com/office/officeart/2005/8/layout/default"/>
    <dgm:cxn modelId="{62C9ECD7-953B-4C03-A686-4E0B82B38350}" srcId="{A8DB5945-9990-44E4-9129-7EE898D19CAB}" destId="{4C025334-B590-4DA9-A6A3-E71ED3E00AE6}" srcOrd="7" destOrd="0" parTransId="{0F014AF7-302E-4BD2-901F-5061C91E5142}" sibTransId="{2C60DEB2-5B57-4B15-B7CE-0BFE01791868}"/>
    <dgm:cxn modelId="{3BE3C0D9-0E89-4C69-A7C3-9D6D61546348}" srcId="{A8DB5945-9990-44E4-9129-7EE898D19CAB}" destId="{878CF6A7-C423-484B-9B3B-02CD278928BA}" srcOrd="5" destOrd="0" parTransId="{53A00ED1-441E-46D6-95D7-7BE43DA93A9B}" sibTransId="{F4FEE3CC-C300-4833-BDE2-357B94946D8A}"/>
    <dgm:cxn modelId="{6B05EFE3-0545-4A53-92EA-BFADA85AAB38}" type="presOf" srcId="{A8DB5945-9990-44E4-9129-7EE898D19CAB}" destId="{C148F0DF-1010-46E9-9D70-296B70635A29}" srcOrd="0" destOrd="0" presId="urn:microsoft.com/office/officeart/2005/8/layout/default"/>
    <dgm:cxn modelId="{6D6096ED-F1B5-4324-96AD-12112D3829D9}" srcId="{A8DB5945-9990-44E4-9129-7EE898D19CAB}" destId="{5C1D2636-4BCC-4FF0-B506-78B89B47411B}" srcOrd="3" destOrd="0" parTransId="{9A704AAB-3447-48AC-A234-B7BF8B078A0C}" sibTransId="{5B0DB145-8E05-4E0A-AC2D-7B22831D298A}"/>
    <dgm:cxn modelId="{78392FEE-1EBE-4F4F-8F72-020D459081E1}" srcId="{A8DB5945-9990-44E4-9129-7EE898D19CAB}" destId="{8F8DAAE7-5565-46AD-BA11-85AF36D6A26D}" srcOrd="6" destOrd="0" parTransId="{D888165F-5D15-466E-997F-07433B17748A}" sibTransId="{572B01DC-C026-4330-9C4E-2009858433E8}"/>
    <dgm:cxn modelId="{378FF9FD-4561-4B06-AA53-982C130F0C8C}" type="presOf" srcId="{878CF6A7-C423-484B-9B3B-02CD278928BA}" destId="{AA2278FD-A79A-42D5-A9B4-7855CA0B1D49}" srcOrd="0" destOrd="0" presId="urn:microsoft.com/office/officeart/2005/8/layout/default"/>
    <dgm:cxn modelId="{81AF2577-580A-4BB6-B4A2-3DEA4EFE7464}" type="presParOf" srcId="{C148F0DF-1010-46E9-9D70-296B70635A29}" destId="{17F53A93-0DBF-48B0-BF1D-D405A5EC8528}" srcOrd="0" destOrd="0" presId="urn:microsoft.com/office/officeart/2005/8/layout/default"/>
    <dgm:cxn modelId="{A826CD30-31BC-4D61-9283-8D24604B8CBC}" type="presParOf" srcId="{C148F0DF-1010-46E9-9D70-296B70635A29}" destId="{F5A02ED5-CDE8-4358-998D-02168A3C3558}" srcOrd="1" destOrd="0" presId="urn:microsoft.com/office/officeart/2005/8/layout/default"/>
    <dgm:cxn modelId="{DE76C953-46C5-46D1-B0F1-F431B2FF2484}" type="presParOf" srcId="{C148F0DF-1010-46E9-9D70-296B70635A29}" destId="{AB8005C5-9B2B-4D3C-B6FC-B6DABE0F82D6}" srcOrd="2" destOrd="0" presId="urn:microsoft.com/office/officeart/2005/8/layout/default"/>
    <dgm:cxn modelId="{848086ED-C2B7-4012-88C5-EF1C5B710D44}" type="presParOf" srcId="{C148F0DF-1010-46E9-9D70-296B70635A29}" destId="{AC10693E-3BD0-4891-8FA2-93ABD9B94BFD}" srcOrd="3" destOrd="0" presId="urn:microsoft.com/office/officeart/2005/8/layout/default"/>
    <dgm:cxn modelId="{02B8A49D-C15D-4A67-BE4E-515329D86850}" type="presParOf" srcId="{C148F0DF-1010-46E9-9D70-296B70635A29}" destId="{B6959A12-86F9-4FC2-A203-62F596AEE32F}" srcOrd="4" destOrd="0" presId="urn:microsoft.com/office/officeart/2005/8/layout/default"/>
    <dgm:cxn modelId="{D719E5A0-2D42-4B60-A14C-1D8B8EEA9C63}" type="presParOf" srcId="{C148F0DF-1010-46E9-9D70-296B70635A29}" destId="{371F6DC0-4418-448E-BCA5-FCF188E83F4C}" srcOrd="5" destOrd="0" presId="urn:microsoft.com/office/officeart/2005/8/layout/default"/>
    <dgm:cxn modelId="{168CD6BC-D02E-46D4-AF32-7B5A2DAC928C}" type="presParOf" srcId="{C148F0DF-1010-46E9-9D70-296B70635A29}" destId="{77C2BEB0-982A-4491-858B-1D18561557CE}" srcOrd="6" destOrd="0" presId="urn:microsoft.com/office/officeart/2005/8/layout/default"/>
    <dgm:cxn modelId="{7047836E-6566-4E65-A8B5-055C64753048}" type="presParOf" srcId="{C148F0DF-1010-46E9-9D70-296B70635A29}" destId="{DD318446-57B3-4164-BF5D-785A62576F05}" srcOrd="7" destOrd="0" presId="urn:microsoft.com/office/officeart/2005/8/layout/default"/>
    <dgm:cxn modelId="{1E683D7F-14DA-4AC0-BCE1-9E74E62FFEEB}" type="presParOf" srcId="{C148F0DF-1010-46E9-9D70-296B70635A29}" destId="{052D36D8-6F6F-48C9-B356-68CD1E28ACFC}" srcOrd="8" destOrd="0" presId="urn:microsoft.com/office/officeart/2005/8/layout/default"/>
    <dgm:cxn modelId="{F5E114D3-9CF2-4386-8B0F-61A965860375}" type="presParOf" srcId="{C148F0DF-1010-46E9-9D70-296B70635A29}" destId="{4C0A928E-138B-4460-91A9-6D751DBC0A06}" srcOrd="9" destOrd="0" presId="urn:microsoft.com/office/officeart/2005/8/layout/default"/>
    <dgm:cxn modelId="{B9F5702D-E1EC-4526-809F-3A8783FAA5DF}" type="presParOf" srcId="{C148F0DF-1010-46E9-9D70-296B70635A29}" destId="{AA2278FD-A79A-42D5-A9B4-7855CA0B1D49}" srcOrd="10" destOrd="0" presId="urn:microsoft.com/office/officeart/2005/8/layout/default"/>
    <dgm:cxn modelId="{920ED3AD-CD3B-4D70-81DD-1748B748BEFF}" type="presParOf" srcId="{C148F0DF-1010-46E9-9D70-296B70635A29}" destId="{70662ADA-36D9-43E7-AA62-FB99E62CA7D8}" srcOrd="11" destOrd="0" presId="urn:microsoft.com/office/officeart/2005/8/layout/default"/>
    <dgm:cxn modelId="{2275819C-673D-4B74-87C4-3AE3A57E417E}" type="presParOf" srcId="{C148F0DF-1010-46E9-9D70-296B70635A29}" destId="{13DD0E33-502F-4FB2-9088-BE5DAC40602C}" srcOrd="12" destOrd="0" presId="urn:microsoft.com/office/officeart/2005/8/layout/default"/>
    <dgm:cxn modelId="{FBD54C06-28FB-4E3A-80FB-7C48F9AEEEE2}" type="presParOf" srcId="{C148F0DF-1010-46E9-9D70-296B70635A29}" destId="{615F0124-E510-482B-9461-193C1F848E36}" srcOrd="13" destOrd="0" presId="urn:microsoft.com/office/officeart/2005/8/layout/default"/>
    <dgm:cxn modelId="{309F9AA8-7B76-4E42-AB60-3504208245C4}" type="presParOf" srcId="{C148F0DF-1010-46E9-9D70-296B70635A29}" destId="{92562178-B069-4A0F-B6BB-F49FDD13255B}" srcOrd="14" destOrd="0" presId="urn:microsoft.com/office/officeart/2005/8/layout/default"/>
    <dgm:cxn modelId="{0EA420E2-51F5-40A9-9805-CFD903FFCF7D}" type="presParOf" srcId="{C148F0DF-1010-46E9-9D70-296B70635A29}" destId="{0A8012D1-C1E7-4FCA-8418-397D43ED9AFD}" srcOrd="15" destOrd="0" presId="urn:microsoft.com/office/officeart/2005/8/layout/default"/>
    <dgm:cxn modelId="{3772F695-4278-439F-AB79-FBC8BA777593}" type="presParOf" srcId="{C148F0DF-1010-46E9-9D70-296B70635A29}" destId="{D0524005-B0D1-4538-9DDC-F27BC823CED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35C6A-E151-41BB-827E-22312712DE76}">
      <dsp:nvSpPr>
        <dsp:cNvPr id="0" name=""/>
        <dsp:cNvSpPr/>
      </dsp:nvSpPr>
      <dsp:spPr>
        <a:xfrm>
          <a:off x="0" y="20198"/>
          <a:ext cx="148884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12:30-2:00</a:t>
          </a:r>
        </a:p>
      </dsp:txBody>
      <dsp:txXfrm>
        <a:off x="0" y="20198"/>
        <a:ext cx="1488849" cy="910800"/>
      </dsp:txXfrm>
    </dsp:sp>
    <dsp:sp modelId="{8B764439-FF55-4F8E-BC23-5BD442C9AE38}">
      <dsp:nvSpPr>
        <dsp:cNvPr id="0" name=""/>
        <dsp:cNvSpPr/>
      </dsp:nvSpPr>
      <dsp:spPr>
        <a:xfrm>
          <a:off x="1488849" y="20198"/>
          <a:ext cx="297769" cy="9108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905727" y="20198"/>
          <a:ext cx="4049671" cy="9108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Lakehouse with notebooks</a:t>
          </a:r>
        </a:p>
        <a:p>
          <a:pPr marL="171450" lvl="1" indent="-171450" algn="l" defTabSz="800100">
            <a:lnSpc>
              <a:spcPct val="90000"/>
            </a:lnSpc>
            <a:spcBef>
              <a:spcPct val="0"/>
            </a:spcBef>
            <a:spcAft>
              <a:spcPct val="15000"/>
            </a:spcAft>
            <a:buChar char="•"/>
          </a:pPr>
          <a:r>
            <a:rPr lang="en-US" sz="1800" b="1" kern="1200" dirty="0"/>
            <a:t>LAB: Building a Data Lakehouse</a:t>
          </a:r>
        </a:p>
      </dsp:txBody>
      <dsp:txXfrm>
        <a:off x="1905727" y="20198"/>
        <a:ext cx="4049671" cy="910800"/>
      </dsp:txXfrm>
    </dsp:sp>
    <dsp:sp modelId="{26C72A99-BC05-435B-A499-CEFCD9D9246C}">
      <dsp:nvSpPr>
        <dsp:cNvPr id="0" name=""/>
        <dsp:cNvSpPr/>
      </dsp:nvSpPr>
      <dsp:spPr>
        <a:xfrm>
          <a:off x="0" y="1281604"/>
          <a:ext cx="148884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2:00-2:45</a:t>
          </a:r>
          <a:br>
            <a:rPr lang="en-US" sz="1800" kern="1200" dirty="0"/>
          </a:br>
          <a:r>
            <a:rPr lang="en-US" sz="1800" b="1" kern="1200" dirty="0"/>
            <a:t>Elective</a:t>
          </a:r>
        </a:p>
      </dsp:txBody>
      <dsp:txXfrm>
        <a:off x="0" y="1281604"/>
        <a:ext cx="1488849" cy="910800"/>
      </dsp:txXfrm>
    </dsp:sp>
    <dsp:sp modelId="{03857703-2DF9-43AD-B7F5-875A64A64530}">
      <dsp:nvSpPr>
        <dsp:cNvPr id="0" name=""/>
        <dsp:cNvSpPr/>
      </dsp:nvSpPr>
      <dsp:spPr>
        <a:xfrm>
          <a:off x="1488849" y="1096598"/>
          <a:ext cx="297769" cy="128081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4D23E1-EF39-49C7-8ABB-1FB95CCC4C54}">
      <dsp:nvSpPr>
        <dsp:cNvPr id="0" name=""/>
        <dsp:cNvSpPr/>
      </dsp:nvSpPr>
      <dsp:spPr>
        <a:xfrm>
          <a:off x="1905727" y="1096598"/>
          <a:ext cx="4049671" cy="128081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b="1" kern="1200" dirty="0"/>
            <a:t>LAB: Data Warehouse</a:t>
          </a:r>
        </a:p>
        <a:p>
          <a:pPr marL="171450" lvl="1" indent="-171450" algn="l" defTabSz="800100">
            <a:lnSpc>
              <a:spcPct val="90000"/>
            </a:lnSpc>
            <a:spcBef>
              <a:spcPct val="0"/>
            </a:spcBef>
            <a:spcAft>
              <a:spcPct val="15000"/>
            </a:spcAft>
            <a:buChar char="•"/>
          </a:pPr>
          <a:r>
            <a:rPr lang="en-US" sz="1800" b="1" kern="1200" dirty="0"/>
            <a:t>LAB: Data Activator</a:t>
          </a:r>
        </a:p>
        <a:p>
          <a:pPr marL="171450" lvl="1" indent="-171450" algn="l" defTabSz="800100">
            <a:lnSpc>
              <a:spcPct val="90000"/>
            </a:lnSpc>
            <a:spcBef>
              <a:spcPct val="0"/>
            </a:spcBef>
            <a:spcAft>
              <a:spcPct val="15000"/>
            </a:spcAft>
            <a:buChar char="•"/>
          </a:pPr>
          <a:r>
            <a:rPr lang="en-US" sz="1800" b="1" kern="1200" dirty="0"/>
            <a:t>LAB: Advanced KQL</a:t>
          </a:r>
        </a:p>
        <a:p>
          <a:pPr marL="171450" lvl="1" indent="-171450" algn="l" defTabSz="800100">
            <a:lnSpc>
              <a:spcPct val="90000"/>
            </a:lnSpc>
            <a:spcBef>
              <a:spcPct val="0"/>
            </a:spcBef>
            <a:spcAft>
              <a:spcPct val="15000"/>
            </a:spcAft>
            <a:buChar char="•"/>
          </a:pPr>
          <a:r>
            <a:rPr lang="en-US" sz="1800" b="1" kern="1200" dirty="0"/>
            <a:t>LAB: Delta File Maintenance</a:t>
          </a:r>
        </a:p>
      </dsp:txBody>
      <dsp:txXfrm>
        <a:off x="1905727" y="1096598"/>
        <a:ext cx="4049671" cy="1280812"/>
      </dsp:txXfrm>
    </dsp:sp>
    <dsp:sp modelId="{409B05E0-1247-4993-B50D-9B26C2DE4F95}">
      <dsp:nvSpPr>
        <dsp:cNvPr id="0" name=""/>
        <dsp:cNvSpPr/>
      </dsp:nvSpPr>
      <dsp:spPr>
        <a:xfrm>
          <a:off x="0" y="2543011"/>
          <a:ext cx="148884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2:45-3:00</a:t>
          </a:r>
          <a:br>
            <a:rPr lang="en-US" sz="1800" kern="1200" dirty="0"/>
          </a:br>
          <a:r>
            <a:rPr lang="en-US" sz="1800" kern="1200" dirty="0"/>
            <a:t>Break</a:t>
          </a:r>
        </a:p>
      </dsp:txBody>
      <dsp:txXfrm>
        <a:off x="0" y="2543011"/>
        <a:ext cx="1488849" cy="910800"/>
      </dsp:txXfrm>
    </dsp:sp>
    <dsp:sp modelId="{2E573CF3-DA17-450A-B9F5-9CB67B1EC731}">
      <dsp:nvSpPr>
        <dsp:cNvPr id="0" name=""/>
        <dsp:cNvSpPr/>
      </dsp:nvSpPr>
      <dsp:spPr>
        <a:xfrm>
          <a:off x="1488849" y="2543011"/>
          <a:ext cx="297769" cy="9108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0" y="3633642"/>
          <a:ext cx="148884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3:00-4:30</a:t>
          </a:r>
        </a:p>
      </dsp:txBody>
      <dsp:txXfrm>
        <a:off x="0" y="3633642"/>
        <a:ext cx="1488849" cy="910800"/>
      </dsp:txXfrm>
    </dsp:sp>
    <dsp:sp modelId="{0E0E5E46-AFB4-459C-9112-EBE1D51D9117}">
      <dsp:nvSpPr>
        <dsp:cNvPr id="0" name=""/>
        <dsp:cNvSpPr/>
      </dsp:nvSpPr>
      <dsp:spPr>
        <a:xfrm>
          <a:off x="1488849" y="3619410"/>
          <a:ext cx="297769" cy="9392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905727" y="3619410"/>
          <a:ext cx="4049671" cy="9392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Data Science in Fabric</a:t>
          </a:r>
        </a:p>
        <a:p>
          <a:pPr marL="171450" lvl="1" indent="-171450" algn="l" defTabSz="800100">
            <a:lnSpc>
              <a:spcPct val="90000"/>
            </a:lnSpc>
            <a:spcBef>
              <a:spcPct val="0"/>
            </a:spcBef>
            <a:spcAft>
              <a:spcPct val="15000"/>
            </a:spcAft>
            <a:buChar char="•"/>
          </a:pPr>
          <a:r>
            <a:rPr lang="en-US" sz="1800" b="1" kern="1200" dirty="0"/>
            <a:t>LAB: Building ML models to predict stock prices </a:t>
          </a:r>
        </a:p>
      </dsp:txBody>
      <dsp:txXfrm>
        <a:off x="1905727" y="3619410"/>
        <a:ext cx="4049671" cy="939262"/>
      </dsp:txXfrm>
    </dsp:sp>
    <dsp:sp modelId="{4313B9EB-F567-4A7A-AA3E-72B3FDCC8876}">
      <dsp:nvSpPr>
        <dsp:cNvPr id="0" name=""/>
        <dsp:cNvSpPr/>
      </dsp:nvSpPr>
      <dsp:spPr>
        <a:xfrm>
          <a:off x="0" y="4724273"/>
          <a:ext cx="1488849" cy="910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4:30-4:45</a:t>
          </a:r>
        </a:p>
      </dsp:txBody>
      <dsp:txXfrm>
        <a:off x="0" y="4724273"/>
        <a:ext cx="1488849" cy="910800"/>
      </dsp:txXfrm>
    </dsp:sp>
    <dsp:sp modelId="{2EAB0603-1675-4C94-8189-68F8DE5ED2AA}">
      <dsp:nvSpPr>
        <dsp:cNvPr id="0" name=""/>
        <dsp:cNvSpPr/>
      </dsp:nvSpPr>
      <dsp:spPr>
        <a:xfrm>
          <a:off x="1488849" y="4724273"/>
          <a:ext cx="297769" cy="9108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905727" y="4724273"/>
          <a:ext cx="4049671" cy="9108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Wrap up &amp; feedback</a:t>
          </a:r>
        </a:p>
        <a:p>
          <a:pPr marL="171450" lvl="1" indent="-171450" algn="l" defTabSz="711200">
            <a:lnSpc>
              <a:spcPct val="90000"/>
            </a:lnSpc>
            <a:spcBef>
              <a:spcPct val="0"/>
            </a:spcBef>
            <a:spcAft>
              <a:spcPct val="15000"/>
            </a:spcAft>
            <a:buChar char="•"/>
          </a:pPr>
          <a:r>
            <a:rPr lang="en-US" sz="1600" kern="1200" dirty="0"/>
            <a:t>Continue the journey</a:t>
          </a:r>
        </a:p>
      </dsp:txBody>
      <dsp:txXfrm>
        <a:off x="1905727" y="4724273"/>
        <a:ext cx="4049671" cy="9108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0" y="24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8:30-9:00</a:t>
          </a:r>
        </a:p>
      </dsp:txBody>
      <dsp:txXfrm>
        <a:off x="0" y="24135"/>
        <a:ext cx="1488849" cy="693000"/>
      </dsp:txXfrm>
    </dsp:sp>
    <dsp:sp modelId="{5F92FD12-F3C2-42E1-914F-DC70E8252135}">
      <dsp:nvSpPr>
        <dsp:cNvPr id="0" name=""/>
        <dsp:cNvSpPr/>
      </dsp:nvSpPr>
      <dsp:spPr>
        <a:xfrm>
          <a:off x="1488849" y="24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905727" y="24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Check-in and registration</a:t>
          </a:r>
        </a:p>
      </dsp:txBody>
      <dsp:txXfrm>
        <a:off x="1905727" y="24135"/>
        <a:ext cx="4049671" cy="693000"/>
      </dsp:txXfrm>
    </dsp:sp>
    <dsp:sp modelId="{9143A9F0-261C-427B-98F2-77380F743F7C}">
      <dsp:nvSpPr>
        <dsp:cNvPr id="0" name=""/>
        <dsp:cNvSpPr/>
      </dsp:nvSpPr>
      <dsp:spPr>
        <a:xfrm>
          <a:off x="0" y="843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9:00-9:15</a:t>
          </a:r>
        </a:p>
      </dsp:txBody>
      <dsp:txXfrm>
        <a:off x="0" y="843135"/>
        <a:ext cx="1488849" cy="693000"/>
      </dsp:txXfrm>
    </dsp:sp>
    <dsp:sp modelId="{AC771E73-C6F8-453F-B0DC-C4C5E05E544C}">
      <dsp:nvSpPr>
        <dsp:cNvPr id="0" name=""/>
        <dsp:cNvSpPr/>
      </dsp:nvSpPr>
      <dsp:spPr>
        <a:xfrm>
          <a:off x="1488849" y="843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905727" y="843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Introduction</a:t>
          </a:r>
        </a:p>
      </dsp:txBody>
      <dsp:txXfrm>
        <a:off x="1905727" y="843135"/>
        <a:ext cx="4049671" cy="693000"/>
      </dsp:txXfrm>
    </dsp:sp>
    <dsp:sp modelId="{DD33F018-1AA6-4495-926F-5F3752E23E79}">
      <dsp:nvSpPr>
        <dsp:cNvPr id="0" name=""/>
        <dsp:cNvSpPr/>
      </dsp:nvSpPr>
      <dsp:spPr>
        <a:xfrm>
          <a:off x="0" y="1662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9:15-9:45</a:t>
          </a:r>
        </a:p>
      </dsp:txBody>
      <dsp:txXfrm>
        <a:off x="0" y="1662135"/>
        <a:ext cx="1488849" cy="693000"/>
      </dsp:txXfrm>
    </dsp:sp>
    <dsp:sp modelId="{ED0663BD-4031-4A4B-A88C-F7B9529D288B}">
      <dsp:nvSpPr>
        <dsp:cNvPr id="0" name=""/>
        <dsp:cNvSpPr/>
      </dsp:nvSpPr>
      <dsp:spPr>
        <a:xfrm>
          <a:off x="1488849" y="1662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905727" y="1662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Explore end-to-end analytics with Fabric</a:t>
          </a:r>
        </a:p>
      </dsp:txBody>
      <dsp:txXfrm>
        <a:off x="1905727" y="1662135"/>
        <a:ext cx="4049671" cy="693000"/>
      </dsp:txXfrm>
    </dsp:sp>
    <dsp:sp modelId="{87122FBB-B5F0-45A6-8E91-D99B369CB2DF}">
      <dsp:nvSpPr>
        <dsp:cNvPr id="0" name=""/>
        <dsp:cNvSpPr/>
      </dsp:nvSpPr>
      <dsp:spPr>
        <a:xfrm>
          <a:off x="0" y="2481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9:45-10:30</a:t>
          </a:r>
        </a:p>
      </dsp:txBody>
      <dsp:txXfrm>
        <a:off x="0" y="2481135"/>
        <a:ext cx="1488849" cy="693000"/>
      </dsp:txXfrm>
    </dsp:sp>
    <dsp:sp modelId="{F33BC3AF-291E-45EA-8980-CA6AB2AD82BC}">
      <dsp:nvSpPr>
        <dsp:cNvPr id="0" name=""/>
        <dsp:cNvSpPr/>
      </dsp:nvSpPr>
      <dsp:spPr>
        <a:xfrm>
          <a:off x="1488849" y="2481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26FDBE-E4B6-4DFF-BB1C-2E6C355522D2}">
      <dsp:nvSpPr>
        <dsp:cNvPr id="0" name=""/>
        <dsp:cNvSpPr/>
      </dsp:nvSpPr>
      <dsp:spPr>
        <a:xfrm>
          <a:off x="1905727" y="2481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Real-time Analytics Overview</a:t>
          </a:r>
        </a:p>
        <a:p>
          <a:pPr marL="171450" lvl="1" indent="-171450" algn="l" defTabSz="711200">
            <a:lnSpc>
              <a:spcPct val="90000"/>
            </a:lnSpc>
            <a:spcBef>
              <a:spcPct val="0"/>
            </a:spcBef>
            <a:spcAft>
              <a:spcPct val="15000"/>
            </a:spcAft>
            <a:buChar char="•"/>
          </a:pPr>
          <a:r>
            <a:rPr lang="en-US" sz="1600" b="1" kern="1200" dirty="0"/>
            <a:t>LAB: Ingesting Data using RTA</a:t>
          </a:r>
        </a:p>
      </dsp:txBody>
      <dsp:txXfrm>
        <a:off x="1905727" y="2481135"/>
        <a:ext cx="4049671" cy="693000"/>
      </dsp:txXfrm>
    </dsp:sp>
    <dsp:sp modelId="{6DDCA20E-EF40-4443-AE6C-4419507E0ADD}">
      <dsp:nvSpPr>
        <dsp:cNvPr id="0" name=""/>
        <dsp:cNvSpPr/>
      </dsp:nvSpPr>
      <dsp:spPr>
        <a:xfrm>
          <a:off x="0" y="3300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10:30-10:45</a:t>
          </a:r>
          <a:br>
            <a:rPr lang="en-US" sz="1800" kern="1200" dirty="0"/>
          </a:br>
          <a:r>
            <a:rPr lang="en-US" sz="1800" kern="1200" dirty="0"/>
            <a:t>Break</a:t>
          </a:r>
        </a:p>
      </dsp:txBody>
      <dsp:txXfrm>
        <a:off x="0" y="3300135"/>
        <a:ext cx="1488849" cy="693000"/>
      </dsp:txXfrm>
    </dsp:sp>
    <dsp:sp modelId="{9FF193CF-5DA3-4295-8EFA-F0AF225985FE}">
      <dsp:nvSpPr>
        <dsp:cNvPr id="0" name=""/>
        <dsp:cNvSpPr/>
      </dsp:nvSpPr>
      <dsp:spPr>
        <a:xfrm>
          <a:off x="1488849" y="3300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2122F8-255D-48BA-B4EE-B03A6FD25294}">
      <dsp:nvSpPr>
        <dsp:cNvPr id="0" name=""/>
        <dsp:cNvSpPr/>
      </dsp:nvSpPr>
      <dsp:spPr>
        <a:xfrm>
          <a:off x="0" y="4119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10:45-11:45 </a:t>
          </a:r>
        </a:p>
      </dsp:txBody>
      <dsp:txXfrm>
        <a:off x="0" y="4119135"/>
        <a:ext cx="1488849" cy="693000"/>
      </dsp:txXfrm>
    </dsp:sp>
    <dsp:sp modelId="{1765BB42-AC62-44F8-BBFF-03079B14046F}">
      <dsp:nvSpPr>
        <dsp:cNvPr id="0" name=""/>
        <dsp:cNvSpPr/>
      </dsp:nvSpPr>
      <dsp:spPr>
        <a:xfrm>
          <a:off x="1488849" y="4119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7ABEF0-7189-48E3-9802-C6879BDE7236}">
      <dsp:nvSpPr>
        <dsp:cNvPr id="0" name=""/>
        <dsp:cNvSpPr/>
      </dsp:nvSpPr>
      <dsp:spPr>
        <a:xfrm>
          <a:off x="1905727" y="4119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From KQL to Power BI Reports</a:t>
          </a:r>
        </a:p>
        <a:p>
          <a:pPr marL="171450" lvl="1" indent="-171450" algn="l" defTabSz="711200">
            <a:lnSpc>
              <a:spcPct val="90000"/>
            </a:lnSpc>
            <a:spcBef>
              <a:spcPct val="0"/>
            </a:spcBef>
            <a:spcAft>
              <a:spcPct val="15000"/>
            </a:spcAft>
            <a:buChar char="•"/>
          </a:pPr>
          <a:r>
            <a:rPr lang="en-US" sz="1600" b="1" kern="1200" dirty="0"/>
            <a:t>LAB: Using KQL and building reports</a:t>
          </a:r>
        </a:p>
      </dsp:txBody>
      <dsp:txXfrm>
        <a:off x="1905727" y="4119135"/>
        <a:ext cx="4049671" cy="693000"/>
      </dsp:txXfrm>
    </dsp:sp>
    <dsp:sp modelId="{DBC2B4E3-D1A9-4812-9CF2-731CEE4CA5BD}">
      <dsp:nvSpPr>
        <dsp:cNvPr id="0" name=""/>
        <dsp:cNvSpPr/>
      </dsp:nvSpPr>
      <dsp:spPr>
        <a:xfrm>
          <a:off x="0" y="4938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11:45-12:30</a:t>
          </a:r>
          <a:br>
            <a:rPr lang="en-US" sz="1800" kern="1200" dirty="0"/>
          </a:br>
          <a:r>
            <a:rPr lang="en-US" sz="1800" kern="1200" dirty="0"/>
            <a:t>Lunch Break</a:t>
          </a:r>
        </a:p>
      </dsp:txBody>
      <dsp:txXfrm>
        <a:off x="0" y="4938135"/>
        <a:ext cx="1488849" cy="693000"/>
      </dsp:txXfrm>
    </dsp:sp>
    <dsp:sp modelId="{12019DD3-CEE8-4A20-9397-5F90C48F8D42}">
      <dsp:nvSpPr>
        <dsp:cNvPr id="0" name=""/>
        <dsp:cNvSpPr/>
      </dsp:nvSpPr>
      <dsp:spPr>
        <a:xfrm>
          <a:off x="1488849" y="4938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364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0</a:t>
          </a:r>
          <a:br>
            <a:rPr lang="en-US" sz="1200" kern="1200" dirty="0"/>
          </a:br>
          <a:r>
            <a:rPr lang="en-US" sz="1200" kern="1200" dirty="0"/>
            <a:t>9:00-9:30 AM</a:t>
          </a:r>
        </a:p>
      </dsp:txBody>
      <dsp:txXfrm>
        <a:off x="2793" y="236479"/>
        <a:ext cx="1429051" cy="400950"/>
      </dsp:txXfrm>
    </dsp:sp>
    <dsp:sp modelId="{5F92FD12-F3C2-42E1-914F-DC70E8252135}">
      <dsp:nvSpPr>
        <dsp:cNvPr id="0" name=""/>
        <dsp:cNvSpPr/>
      </dsp:nvSpPr>
      <dsp:spPr>
        <a:xfrm>
          <a:off x="1431845" y="2364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364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36479"/>
        <a:ext cx="3887020" cy="400950"/>
      </dsp:txXfrm>
    </dsp:sp>
    <dsp:sp modelId="{9143A9F0-261C-427B-98F2-77380F743F7C}">
      <dsp:nvSpPr>
        <dsp:cNvPr id="0" name=""/>
        <dsp:cNvSpPr/>
      </dsp:nvSpPr>
      <dsp:spPr>
        <a:xfrm>
          <a:off x="2793" y="6806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1 &amp; 2</a:t>
          </a:r>
          <a:br>
            <a:rPr lang="en-US" sz="1200" kern="1200" dirty="0"/>
          </a:br>
          <a:r>
            <a:rPr lang="en-US" sz="1200" kern="1200" dirty="0"/>
            <a:t>9:30-10:15 AM</a:t>
          </a:r>
        </a:p>
      </dsp:txBody>
      <dsp:txXfrm>
        <a:off x="2793" y="680629"/>
        <a:ext cx="1429051" cy="400950"/>
      </dsp:txXfrm>
    </dsp:sp>
    <dsp:sp modelId="{AC771E73-C6F8-453F-B0DC-C4C5E05E544C}">
      <dsp:nvSpPr>
        <dsp:cNvPr id="0" name=""/>
        <dsp:cNvSpPr/>
      </dsp:nvSpPr>
      <dsp:spPr>
        <a:xfrm>
          <a:off x="1431845" y="6806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6806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680629"/>
        <a:ext cx="3887020" cy="400950"/>
      </dsp:txXfrm>
    </dsp:sp>
    <dsp:sp modelId="{DD33F018-1AA6-4495-926F-5F3752E23E79}">
      <dsp:nvSpPr>
        <dsp:cNvPr id="0" name=""/>
        <dsp:cNvSpPr/>
      </dsp:nvSpPr>
      <dsp:spPr>
        <a:xfrm>
          <a:off x="2793" y="11247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3</a:t>
          </a:r>
          <a:br>
            <a:rPr lang="en-US" sz="1200" kern="1200" dirty="0"/>
          </a:br>
          <a:r>
            <a:rPr lang="en-US" sz="1200" kern="1200" dirty="0"/>
            <a:t>10:15 – 10 :45 AM</a:t>
          </a:r>
        </a:p>
      </dsp:txBody>
      <dsp:txXfrm>
        <a:off x="2793" y="1124779"/>
        <a:ext cx="1429051" cy="400950"/>
      </dsp:txXfrm>
    </dsp:sp>
    <dsp:sp modelId="{ED0663BD-4031-4A4B-A88C-F7B9529D288B}">
      <dsp:nvSpPr>
        <dsp:cNvPr id="0" name=""/>
        <dsp:cNvSpPr/>
      </dsp:nvSpPr>
      <dsp:spPr>
        <a:xfrm>
          <a:off x="1431845" y="11247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247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24779"/>
        <a:ext cx="3887020" cy="400950"/>
      </dsp:txXfrm>
    </dsp:sp>
    <dsp:sp modelId="{87122FBB-B5F0-45A6-8E91-D99B369CB2DF}">
      <dsp:nvSpPr>
        <dsp:cNvPr id="0" name=""/>
        <dsp:cNvSpPr/>
      </dsp:nvSpPr>
      <dsp:spPr>
        <a:xfrm>
          <a:off x="2793" y="15689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Review</a:t>
          </a:r>
          <a:br>
            <a:rPr lang="en-US" sz="1200" kern="1200" dirty="0"/>
          </a:br>
          <a:r>
            <a:rPr lang="en-US" sz="1200" kern="1200" dirty="0"/>
            <a:t>10:45 – 11:00 AM</a:t>
          </a:r>
        </a:p>
      </dsp:txBody>
      <dsp:txXfrm>
        <a:off x="2793" y="1568929"/>
        <a:ext cx="1429051" cy="400950"/>
      </dsp:txXfrm>
    </dsp:sp>
    <dsp:sp modelId="{F33BC3AF-291E-45EA-8980-CA6AB2AD82BC}">
      <dsp:nvSpPr>
        <dsp:cNvPr id="0" name=""/>
        <dsp:cNvSpPr/>
      </dsp:nvSpPr>
      <dsp:spPr>
        <a:xfrm>
          <a:off x="1431845" y="15689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130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4</a:t>
          </a:r>
          <a:br>
            <a:rPr lang="en-US" sz="1200" kern="1200" dirty="0"/>
          </a:br>
          <a:r>
            <a:rPr lang="en-US" sz="1200" kern="1200" dirty="0"/>
            <a:t>11:00 – 11:30 AM</a:t>
          </a:r>
        </a:p>
      </dsp:txBody>
      <dsp:txXfrm>
        <a:off x="2793" y="2013079"/>
        <a:ext cx="1429051" cy="400950"/>
      </dsp:txXfrm>
    </dsp:sp>
    <dsp:sp modelId="{9FF193CF-5DA3-4295-8EFA-F0AF225985FE}">
      <dsp:nvSpPr>
        <dsp:cNvPr id="0" name=""/>
        <dsp:cNvSpPr/>
      </dsp:nvSpPr>
      <dsp:spPr>
        <a:xfrm>
          <a:off x="1431845" y="20130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130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13079"/>
        <a:ext cx="3887020" cy="400950"/>
      </dsp:txXfrm>
    </dsp:sp>
    <dsp:sp modelId="{DBC2B4E3-D1A9-4812-9CF2-731CEE4CA5BD}">
      <dsp:nvSpPr>
        <dsp:cNvPr id="0" name=""/>
        <dsp:cNvSpPr/>
      </dsp:nvSpPr>
      <dsp:spPr>
        <a:xfrm>
          <a:off x="2793" y="24572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Lunch Break</a:t>
          </a:r>
          <a:br>
            <a:rPr lang="en-US" sz="1200" kern="1200" dirty="0"/>
          </a:br>
          <a:r>
            <a:rPr lang="en-US" sz="1200" kern="1200" dirty="0"/>
            <a:t>11:30  – 12:30 PM </a:t>
          </a:r>
        </a:p>
      </dsp:txBody>
      <dsp:txXfrm>
        <a:off x="2793" y="2457229"/>
        <a:ext cx="1429051" cy="400950"/>
      </dsp:txXfrm>
    </dsp:sp>
    <dsp:sp modelId="{12019DD3-CEE8-4A20-9397-5F90C48F8D42}">
      <dsp:nvSpPr>
        <dsp:cNvPr id="0" name=""/>
        <dsp:cNvSpPr/>
      </dsp:nvSpPr>
      <dsp:spPr>
        <a:xfrm>
          <a:off x="1431845" y="24572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9013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5</a:t>
          </a:r>
          <a:br>
            <a:rPr lang="en-US" sz="1200" kern="1200" dirty="0"/>
          </a:br>
          <a:r>
            <a:rPr lang="en-US" sz="1200" kern="1200" dirty="0"/>
            <a:t>12:30pm – 2:00 PM</a:t>
          </a:r>
        </a:p>
      </dsp:txBody>
      <dsp:txXfrm>
        <a:off x="2793" y="2901379"/>
        <a:ext cx="1429051" cy="400950"/>
      </dsp:txXfrm>
    </dsp:sp>
    <dsp:sp modelId="{F6B465F5-54D4-46E8-828A-167957ECFB8A}">
      <dsp:nvSpPr>
        <dsp:cNvPr id="0" name=""/>
        <dsp:cNvSpPr/>
      </dsp:nvSpPr>
      <dsp:spPr>
        <a:xfrm>
          <a:off x="1431845" y="29013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9013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901379"/>
        <a:ext cx="3887020" cy="400950"/>
      </dsp:txXfrm>
    </dsp:sp>
    <dsp:sp modelId="{F6435C6A-E151-41BB-827E-22312712DE76}">
      <dsp:nvSpPr>
        <dsp:cNvPr id="0" name=""/>
        <dsp:cNvSpPr/>
      </dsp:nvSpPr>
      <dsp:spPr>
        <a:xfrm>
          <a:off x="2793" y="33455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6</a:t>
          </a:r>
          <a:br>
            <a:rPr lang="en-US" sz="1200" kern="1200" dirty="0"/>
          </a:br>
          <a:r>
            <a:rPr lang="en-US" sz="1200" kern="1200" dirty="0"/>
            <a:t>2:00-3:00 PM</a:t>
          </a:r>
        </a:p>
      </dsp:txBody>
      <dsp:txXfrm>
        <a:off x="2793" y="3345529"/>
        <a:ext cx="1429051" cy="400950"/>
      </dsp:txXfrm>
    </dsp:sp>
    <dsp:sp modelId="{8B764439-FF55-4F8E-BC23-5BD442C9AE38}">
      <dsp:nvSpPr>
        <dsp:cNvPr id="0" name=""/>
        <dsp:cNvSpPr/>
      </dsp:nvSpPr>
      <dsp:spPr>
        <a:xfrm>
          <a:off x="1431845" y="33455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455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45529"/>
        <a:ext cx="3887020" cy="400950"/>
      </dsp:txXfrm>
    </dsp:sp>
    <dsp:sp modelId="{409B05E0-1247-4993-B50D-9B26C2DE4F95}">
      <dsp:nvSpPr>
        <dsp:cNvPr id="0" name=""/>
        <dsp:cNvSpPr/>
      </dsp:nvSpPr>
      <dsp:spPr>
        <a:xfrm>
          <a:off x="2793" y="37896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Q&amp;A</a:t>
          </a:r>
          <a:br>
            <a:rPr lang="en-US" sz="1200" kern="1200" dirty="0"/>
          </a:br>
          <a:r>
            <a:rPr lang="en-US" sz="1200" kern="1200" dirty="0"/>
            <a:t>3:00 – 3:15</a:t>
          </a:r>
        </a:p>
      </dsp:txBody>
      <dsp:txXfrm>
        <a:off x="2793" y="3789679"/>
        <a:ext cx="1429051" cy="400950"/>
      </dsp:txXfrm>
    </dsp:sp>
    <dsp:sp modelId="{2E573CF3-DA17-450A-B9F5-9CB67B1EC731}">
      <dsp:nvSpPr>
        <dsp:cNvPr id="0" name=""/>
        <dsp:cNvSpPr/>
      </dsp:nvSpPr>
      <dsp:spPr>
        <a:xfrm>
          <a:off x="1431845" y="37896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2338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7</a:t>
          </a:r>
          <a:br>
            <a:rPr lang="en-US" sz="1200" kern="1200" dirty="0"/>
          </a:br>
          <a:r>
            <a:rPr lang="en-US" sz="1200" kern="1200" dirty="0"/>
            <a:t>3:15-4:30 PM</a:t>
          </a:r>
        </a:p>
      </dsp:txBody>
      <dsp:txXfrm>
        <a:off x="2793" y="4233829"/>
        <a:ext cx="1429051" cy="400950"/>
      </dsp:txXfrm>
    </dsp:sp>
    <dsp:sp modelId="{0E0E5E46-AFB4-459C-9112-EBE1D51D9117}">
      <dsp:nvSpPr>
        <dsp:cNvPr id="0" name=""/>
        <dsp:cNvSpPr/>
      </dsp:nvSpPr>
      <dsp:spPr>
        <a:xfrm>
          <a:off x="1431845" y="42338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2338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233829"/>
        <a:ext cx="3887020" cy="400950"/>
      </dsp:txXfrm>
    </dsp:sp>
    <dsp:sp modelId="{4313B9EB-F567-4A7A-AA3E-72B3FDCC8876}">
      <dsp:nvSpPr>
        <dsp:cNvPr id="0" name=""/>
        <dsp:cNvSpPr/>
      </dsp:nvSpPr>
      <dsp:spPr>
        <a:xfrm>
          <a:off x="2793" y="46779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Closing</a:t>
          </a:r>
          <a:br>
            <a:rPr lang="en-US" sz="1200" kern="1200" dirty="0"/>
          </a:br>
          <a:r>
            <a:rPr lang="en-US" sz="1200" kern="1200" dirty="0"/>
            <a:t>4:30 – 4:45 PM</a:t>
          </a:r>
        </a:p>
      </dsp:txBody>
      <dsp:txXfrm>
        <a:off x="2793" y="4677979"/>
        <a:ext cx="1429051" cy="400950"/>
      </dsp:txXfrm>
    </dsp:sp>
    <dsp:sp modelId="{2EAB0603-1675-4C94-8189-68F8DE5ED2AA}">
      <dsp:nvSpPr>
        <dsp:cNvPr id="0" name=""/>
        <dsp:cNvSpPr/>
      </dsp:nvSpPr>
      <dsp:spPr>
        <a:xfrm>
          <a:off x="1431845" y="46779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779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77979"/>
        <a:ext cx="3887020" cy="400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27200"/>
          <a:ext cx="1429051" cy="12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Modules 1-3</a:t>
          </a:r>
          <a:br>
            <a:rPr lang="en-US" sz="2100" kern="1200" dirty="0"/>
          </a:br>
          <a:r>
            <a:rPr lang="en-US" sz="2100" kern="1200" dirty="0"/>
            <a:t>9:00 – 10:00 AM</a:t>
          </a:r>
        </a:p>
      </dsp:txBody>
      <dsp:txXfrm>
        <a:off x="2793" y="227200"/>
        <a:ext cx="1429051" cy="1299375"/>
      </dsp:txXfrm>
    </dsp:sp>
    <dsp:sp modelId="{5F92FD12-F3C2-42E1-914F-DC70E8252135}">
      <dsp:nvSpPr>
        <dsp:cNvPr id="0" name=""/>
        <dsp:cNvSpPr/>
      </dsp:nvSpPr>
      <dsp:spPr>
        <a:xfrm>
          <a:off x="1431845" y="227200"/>
          <a:ext cx="285810" cy="129937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27200"/>
          <a:ext cx="3887020" cy="12993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Solution Overview</a:t>
          </a:r>
        </a:p>
        <a:p>
          <a:pPr marL="228600" lvl="1" indent="-228600" algn="l" defTabSz="933450">
            <a:lnSpc>
              <a:spcPct val="90000"/>
            </a:lnSpc>
            <a:spcBef>
              <a:spcPct val="0"/>
            </a:spcBef>
            <a:spcAft>
              <a:spcPct val="15000"/>
            </a:spcAft>
            <a:buChar char="•"/>
          </a:pPr>
          <a:r>
            <a:rPr lang="en-US" sz="2100" kern="1200" dirty="0"/>
            <a:t>Setup</a:t>
          </a:r>
        </a:p>
      </dsp:txBody>
      <dsp:txXfrm>
        <a:off x="1831980" y="227200"/>
        <a:ext cx="3887020" cy="1299375"/>
      </dsp:txXfrm>
    </dsp:sp>
    <dsp:sp modelId="{9143A9F0-261C-427B-98F2-77380F743F7C}">
      <dsp:nvSpPr>
        <dsp:cNvPr id="0" name=""/>
        <dsp:cNvSpPr/>
      </dsp:nvSpPr>
      <dsp:spPr>
        <a:xfrm>
          <a:off x="2793" y="1602175"/>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6</a:t>
          </a:r>
        </a:p>
        <a:p>
          <a:pPr marL="0" lvl="0" indent="0" algn="r" defTabSz="933450">
            <a:lnSpc>
              <a:spcPct val="90000"/>
            </a:lnSpc>
            <a:spcBef>
              <a:spcPct val="0"/>
            </a:spcBef>
            <a:spcAft>
              <a:spcPct val="35000"/>
            </a:spcAft>
            <a:buNone/>
          </a:pPr>
          <a:r>
            <a:rPr lang="en-US" sz="2100" kern="1200" dirty="0"/>
            <a:t>10:00 – 11:00 AM</a:t>
          </a:r>
        </a:p>
      </dsp:txBody>
      <dsp:txXfrm>
        <a:off x="2793" y="1602175"/>
        <a:ext cx="1429051" cy="1117462"/>
      </dsp:txXfrm>
    </dsp:sp>
    <dsp:sp modelId="{AC771E73-C6F8-453F-B0DC-C4C5E05E544C}">
      <dsp:nvSpPr>
        <dsp:cNvPr id="0" name=""/>
        <dsp:cNvSpPr/>
      </dsp:nvSpPr>
      <dsp:spPr>
        <a:xfrm>
          <a:off x="1431845" y="1602175"/>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602175"/>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Module 6: Lakehouse</a:t>
          </a:r>
        </a:p>
        <a:p>
          <a:pPr marL="228600" lvl="1" indent="-228600" algn="l" defTabSz="933450">
            <a:lnSpc>
              <a:spcPct val="90000"/>
            </a:lnSpc>
            <a:spcBef>
              <a:spcPct val="0"/>
            </a:spcBef>
            <a:spcAft>
              <a:spcPct val="15000"/>
            </a:spcAft>
            <a:buChar char="•"/>
          </a:pPr>
          <a:r>
            <a:rPr lang="en-US" sz="2100" kern="1200" dirty="0"/>
            <a:t>Medallion Architecture, notebooks, and data wrangler</a:t>
          </a:r>
        </a:p>
      </dsp:txBody>
      <dsp:txXfrm>
        <a:off x="1831980" y="1602175"/>
        <a:ext cx="3887020" cy="1117462"/>
      </dsp:txXfrm>
    </dsp:sp>
    <dsp:sp modelId="{DD33F018-1AA6-4495-926F-5F3752E23E79}">
      <dsp:nvSpPr>
        <dsp:cNvPr id="0" name=""/>
        <dsp:cNvSpPr/>
      </dsp:nvSpPr>
      <dsp:spPr>
        <a:xfrm>
          <a:off x="2793" y="2795238"/>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7</a:t>
          </a:r>
        </a:p>
        <a:p>
          <a:pPr marL="0" lvl="0" indent="0" algn="r" defTabSz="933450">
            <a:lnSpc>
              <a:spcPct val="90000"/>
            </a:lnSpc>
            <a:spcBef>
              <a:spcPct val="0"/>
            </a:spcBef>
            <a:spcAft>
              <a:spcPct val="35000"/>
            </a:spcAft>
            <a:buNone/>
          </a:pPr>
          <a:r>
            <a:rPr lang="en-US" sz="2100" kern="1200" dirty="0"/>
            <a:t>11:00 – 12:30 PM</a:t>
          </a:r>
        </a:p>
      </dsp:txBody>
      <dsp:txXfrm>
        <a:off x="2793" y="2795238"/>
        <a:ext cx="1429051" cy="1117462"/>
      </dsp:txXfrm>
    </dsp:sp>
    <dsp:sp modelId="{ED0663BD-4031-4A4B-A88C-F7B9529D288B}">
      <dsp:nvSpPr>
        <dsp:cNvPr id="0" name=""/>
        <dsp:cNvSpPr/>
      </dsp:nvSpPr>
      <dsp:spPr>
        <a:xfrm>
          <a:off x="1431845" y="2795238"/>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5238"/>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 Science</a:t>
          </a:r>
        </a:p>
        <a:p>
          <a:pPr marL="228600" lvl="1" indent="-228600" algn="l" defTabSz="933450">
            <a:lnSpc>
              <a:spcPct val="90000"/>
            </a:lnSpc>
            <a:spcBef>
              <a:spcPct val="0"/>
            </a:spcBef>
            <a:spcAft>
              <a:spcPct val="15000"/>
            </a:spcAft>
            <a:buChar char="•"/>
          </a:pPr>
          <a:r>
            <a:rPr lang="en-US" sz="2100" kern="1200" dirty="0"/>
            <a:t>Build ML models to predict stock prices</a:t>
          </a:r>
        </a:p>
      </dsp:txBody>
      <dsp:txXfrm>
        <a:off x="1831980" y="2795238"/>
        <a:ext cx="3887020" cy="1117462"/>
      </dsp:txXfrm>
    </dsp:sp>
    <dsp:sp modelId="{F6435C6A-E151-41BB-827E-22312712DE76}">
      <dsp:nvSpPr>
        <dsp:cNvPr id="0" name=""/>
        <dsp:cNvSpPr/>
      </dsp:nvSpPr>
      <dsp:spPr>
        <a:xfrm>
          <a:off x="2793" y="3988300"/>
          <a:ext cx="1429051"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Closing</a:t>
          </a:r>
          <a:br>
            <a:rPr lang="en-US" sz="2100" kern="1200" dirty="0"/>
          </a:br>
          <a:r>
            <a:rPr lang="en-US" sz="2100" kern="1200" dirty="0"/>
            <a:t>12:30pm – 1:00 PM</a:t>
          </a:r>
        </a:p>
      </dsp:txBody>
      <dsp:txXfrm>
        <a:off x="2793" y="3988300"/>
        <a:ext cx="1429051" cy="987525"/>
      </dsp:txXfrm>
    </dsp:sp>
    <dsp:sp modelId="{8B764439-FF55-4F8E-BC23-5BD442C9AE38}">
      <dsp:nvSpPr>
        <dsp:cNvPr id="0" name=""/>
        <dsp:cNvSpPr/>
      </dsp:nvSpPr>
      <dsp:spPr>
        <a:xfrm>
          <a:off x="1431845" y="3988300"/>
          <a:ext cx="285810" cy="98752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988300"/>
          <a:ext cx="3887020" cy="98752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Q&amp;A, Feedback, and next steps</a:t>
          </a:r>
        </a:p>
      </dsp:txBody>
      <dsp:txXfrm>
        <a:off x="1831980" y="3988300"/>
        <a:ext cx="3887020" cy="987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918" y="141968"/>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2918" y="141968"/>
        <a:ext cx="1492994" cy="1184287"/>
      </dsp:txXfrm>
    </dsp:sp>
    <dsp:sp modelId="{5F92FD12-F3C2-42E1-914F-DC70E8252135}">
      <dsp:nvSpPr>
        <dsp:cNvPr id="0" name=""/>
        <dsp:cNvSpPr/>
      </dsp:nvSpPr>
      <dsp:spPr>
        <a:xfrm>
          <a:off x="1495912" y="141968"/>
          <a:ext cx="298598" cy="118428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1913951" y="141968"/>
          <a:ext cx="4060943" cy="118428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1913951" y="141968"/>
        <a:ext cx="4060943" cy="1184287"/>
      </dsp:txXfrm>
    </dsp:sp>
    <dsp:sp modelId="{9143A9F0-261C-427B-98F2-77380F743F7C}">
      <dsp:nvSpPr>
        <dsp:cNvPr id="0" name=""/>
        <dsp:cNvSpPr/>
      </dsp:nvSpPr>
      <dsp:spPr>
        <a:xfrm>
          <a:off x="2918" y="1800746"/>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2918" y="1800746"/>
        <a:ext cx="1492994" cy="1184287"/>
      </dsp:txXfrm>
    </dsp:sp>
    <dsp:sp modelId="{AC771E73-C6F8-453F-B0DC-C4C5E05E544C}">
      <dsp:nvSpPr>
        <dsp:cNvPr id="0" name=""/>
        <dsp:cNvSpPr/>
      </dsp:nvSpPr>
      <dsp:spPr>
        <a:xfrm>
          <a:off x="1495912" y="1430656"/>
          <a:ext cx="298598" cy="192446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1913951" y="1430656"/>
          <a:ext cx="4060943" cy="192446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dirty="0"/>
            <a:t>Medallion Architecture, notebooks, and data wrangler</a:t>
          </a:r>
        </a:p>
      </dsp:txBody>
      <dsp:txXfrm>
        <a:off x="1913951" y="1430656"/>
        <a:ext cx="4060943" cy="1924467"/>
      </dsp:txXfrm>
    </dsp:sp>
    <dsp:sp modelId="{DD33F018-1AA6-4495-926F-5F3752E23E79}">
      <dsp:nvSpPr>
        <dsp:cNvPr id="0" name=""/>
        <dsp:cNvSpPr/>
      </dsp:nvSpPr>
      <dsp:spPr>
        <a:xfrm>
          <a:off x="2918" y="3626064"/>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2918" y="3626064"/>
        <a:ext cx="1492994" cy="1184287"/>
      </dsp:txXfrm>
    </dsp:sp>
    <dsp:sp modelId="{ED0663BD-4031-4A4B-A88C-F7B9529D288B}">
      <dsp:nvSpPr>
        <dsp:cNvPr id="0" name=""/>
        <dsp:cNvSpPr/>
      </dsp:nvSpPr>
      <dsp:spPr>
        <a:xfrm>
          <a:off x="1495912" y="3459523"/>
          <a:ext cx="298598" cy="1517368"/>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1913951" y="3459523"/>
          <a:ext cx="4060943" cy="151736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1913951" y="3459523"/>
        <a:ext cx="4060943" cy="1517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48C60-DA9E-413A-A51B-D34A21907C6E}">
      <dsp:nvSpPr>
        <dsp:cNvPr id="0" name=""/>
        <dsp:cNvSpPr/>
      </dsp:nvSpPr>
      <dsp:spPr>
        <a:xfrm>
          <a:off x="0" y="499"/>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034CC-BD0F-4AEA-B98E-A1DC2BD4FD30}">
      <dsp:nvSpPr>
        <dsp:cNvPr id="0" name=""/>
        <dsp:cNvSpPr/>
      </dsp:nvSpPr>
      <dsp:spPr>
        <a:xfrm>
          <a:off x="0" y="499"/>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Eventstream</a:t>
          </a:r>
          <a:endParaRPr lang="en-US" sz="2700" kern="1200"/>
        </a:p>
      </dsp:txBody>
      <dsp:txXfrm>
        <a:off x="0" y="499"/>
        <a:ext cx="10893107" cy="584027"/>
      </dsp:txXfrm>
    </dsp:sp>
    <dsp:sp modelId="{020A51E5-5C79-4DB2-A323-268DF5AA6E39}">
      <dsp:nvSpPr>
        <dsp:cNvPr id="0" name=""/>
        <dsp:cNvSpPr/>
      </dsp:nvSpPr>
      <dsp:spPr>
        <a:xfrm>
          <a:off x="0" y="584526"/>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5B31B-7DC0-4CD2-AB19-2BDB88F858AF}">
      <dsp:nvSpPr>
        <dsp:cNvPr id="0" name=""/>
        <dsp:cNvSpPr/>
      </dsp:nvSpPr>
      <dsp:spPr>
        <a:xfrm>
          <a:off x="0" y="584526"/>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Database </a:t>
          </a:r>
        </a:p>
      </dsp:txBody>
      <dsp:txXfrm>
        <a:off x="0" y="584526"/>
        <a:ext cx="10893107" cy="584027"/>
      </dsp:txXfrm>
    </dsp:sp>
    <dsp:sp modelId="{80480719-82B9-432A-94C1-E76B2D945C9F}">
      <dsp:nvSpPr>
        <dsp:cNvPr id="0" name=""/>
        <dsp:cNvSpPr/>
      </dsp:nvSpPr>
      <dsp:spPr>
        <a:xfrm>
          <a:off x="0" y="1168553"/>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75B70-452A-48C4-8B72-CB8D00CCEE1F}">
      <dsp:nvSpPr>
        <dsp:cNvPr id="0" name=""/>
        <dsp:cNvSpPr/>
      </dsp:nvSpPr>
      <dsp:spPr>
        <a:xfrm>
          <a:off x="0" y="1168553"/>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Queryset  </a:t>
          </a:r>
        </a:p>
      </dsp:txBody>
      <dsp:txXfrm>
        <a:off x="0" y="1168553"/>
        <a:ext cx="10893107" cy="584027"/>
      </dsp:txXfrm>
    </dsp:sp>
    <dsp:sp modelId="{CA5BCCC9-990C-4DCE-8620-AE576D8123B7}">
      <dsp:nvSpPr>
        <dsp:cNvPr id="0" name=""/>
        <dsp:cNvSpPr/>
      </dsp:nvSpPr>
      <dsp:spPr>
        <a:xfrm>
          <a:off x="0" y="1752580"/>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A254-21B4-4FBE-812D-1B123543FE20}">
      <dsp:nvSpPr>
        <dsp:cNvPr id="0" name=""/>
        <dsp:cNvSpPr/>
      </dsp:nvSpPr>
      <dsp:spPr>
        <a:xfrm>
          <a:off x="0" y="1752580"/>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Eventhouse</a:t>
          </a:r>
          <a:r>
            <a:rPr lang="en-US" sz="2700" kern="1200"/>
            <a:t> (preview)</a:t>
          </a:r>
        </a:p>
      </dsp:txBody>
      <dsp:txXfrm>
        <a:off x="0" y="1752580"/>
        <a:ext cx="10893107" cy="584027"/>
      </dsp:txXfrm>
    </dsp:sp>
    <dsp:sp modelId="{52E33CCF-F31D-4E5A-B576-470E93F041D5}">
      <dsp:nvSpPr>
        <dsp:cNvPr id="0" name=""/>
        <dsp:cNvSpPr/>
      </dsp:nvSpPr>
      <dsp:spPr>
        <a:xfrm>
          <a:off x="0" y="2336608"/>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A1B70-E5D6-44C7-92A4-A2A77566CCFD}">
      <dsp:nvSpPr>
        <dsp:cNvPr id="0" name=""/>
        <dsp:cNvSpPr/>
      </dsp:nvSpPr>
      <dsp:spPr>
        <a:xfrm>
          <a:off x="0" y="2336608"/>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Real-Time Dashboards in KQL (preview projected for Q1)</a:t>
          </a:r>
        </a:p>
      </dsp:txBody>
      <dsp:txXfrm>
        <a:off x="0" y="2336608"/>
        <a:ext cx="10893107" cy="584027"/>
      </dsp:txXfrm>
    </dsp:sp>
    <dsp:sp modelId="{C795BBDF-9A1C-49FD-AE01-B4F1553405AE}">
      <dsp:nvSpPr>
        <dsp:cNvPr id="0" name=""/>
        <dsp:cNvSpPr/>
      </dsp:nvSpPr>
      <dsp:spPr>
        <a:xfrm>
          <a:off x="0" y="2920635"/>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FE9D-BBB7-4652-AD92-EF022F2CD822}">
      <dsp:nvSpPr>
        <dsp:cNvPr id="0" name=""/>
        <dsp:cNvSpPr/>
      </dsp:nvSpPr>
      <dsp:spPr>
        <a:xfrm>
          <a:off x="0" y="2920635"/>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Power BI</a:t>
          </a:r>
        </a:p>
      </dsp:txBody>
      <dsp:txXfrm>
        <a:off x="0" y="2920635"/>
        <a:ext cx="10893107" cy="584027"/>
      </dsp:txXfrm>
    </dsp:sp>
    <dsp:sp modelId="{DA7BF01C-2998-4B0D-BB94-81C59DC5D787}">
      <dsp:nvSpPr>
        <dsp:cNvPr id="0" name=""/>
        <dsp:cNvSpPr/>
      </dsp:nvSpPr>
      <dsp:spPr>
        <a:xfrm>
          <a:off x="0" y="3504662"/>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A6C87-D12A-4126-A396-95183800259C}">
      <dsp:nvSpPr>
        <dsp:cNvPr id="0" name=""/>
        <dsp:cNvSpPr/>
      </dsp:nvSpPr>
      <dsp:spPr>
        <a:xfrm>
          <a:off x="0" y="3504662"/>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 Activator</a:t>
          </a:r>
        </a:p>
      </dsp:txBody>
      <dsp:txXfrm>
        <a:off x="0" y="3504662"/>
        <a:ext cx="10893107" cy="5840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53A93-0DBF-48B0-BF1D-D405A5EC8528}">
      <dsp:nvSpPr>
        <dsp:cNvPr id="0" name=""/>
        <dsp:cNvSpPr/>
      </dsp:nvSpPr>
      <dsp:spPr>
        <a:xfrm>
          <a:off x="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Unlimited Scale (query, ingestion, storage)</a:t>
          </a:r>
        </a:p>
      </dsp:txBody>
      <dsp:txXfrm>
        <a:off x="0" y="169333"/>
        <a:ext cx="2539999" cy="1524000"/>
      </dsp:txXfrm>
    </dsp:sp>
    <dsp:sp modelId="{AB8005C5-9B2B-4D3C-B6FC-B6DABE0F82D6}">
      <dsp:nvSpPr>
        <dsp:cNvPr id="0" name=""/>
        <dsp:cNvSpPr/>
      </dsp:nvSpPr>
      <dsp:spPr>
        <a:xfrm>
          <a:off x="279400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source</a:t>
          </a:r>
        </a:p>
      </dsp:txBody>
      <dsp:txXfrm>
        <a:off x="2794000" y="169333"/>
        <a:ext cx="2539999" cy="1524000"/>
      </dsp:txXfrm>
    </dsp:sp>
    <dsp:sp modelId="{B6959A12-86F9-4FC2-A203-62F596AEE32F}">
      <dsp:nvSpPr>
        <dsp:cNvPr id="0" name=""/>
        <dsp:cNvSpPr/>
      </dsp:nvSpPr>
      <dsp:spPr>
        <a:xfrm>
          <a:off x="5587999"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format</a:t>
          </a:r>
        </a:p>
      </dsp:txBody>
      <dsp:txXfrm>
        <a:off x="5587999" y="169333"/>
        <a:ext cx="2539999" cy="1524000"/>
      </dsp:txXfrm>
    </dsp:sp>
    <dsp:sp modelId="{77C2BEB0-982A-4491-858B-1D18561557CE}">
      <dsp:nvSpPr>
        <dsp:cNvPr id="0" name=""/>
        <dsp:cNvSpPr/>
      </dsp:nvSpPr>
      <dsp:spPr>
        <a:xfrm>
          <a:off x="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Structured</a:t>
          </a:r>
          <a:br>
            <a:rPr lang="en-US" sz="2400" kern="1200"/>
          </a:br>
          <a:r>
            <a:rPr lang="en-US" sz="2400" kern="1200"/>
            <a:t>Semi-Structured</a:t>
          </a:r>
          <a:br>
            <a:rPr lang="en-US" sz="2400" kern="1200"/>
          </a:br>
          <a:r>
            <a:rPr lang="en-US" sz="2400" kern="1200"/>
            <a:t>Free-text</a:t>
          </a:r>
        </a:p>
      </dsp:txBody>
      <dsp:txXfrm>
        <a:off x="0" y="1947333"/>
        <a:ext cx="2539999" cy="1524000"/>
      </dsp:txXfrm>
    </dsp:sp>
    <dsp:sp modelId="{052D36D8-6F6F-48C9-B356-68CD1E28ACFC}">
      <dsp:nvSpPr>
        <dsp:cNvPr id="0" name=""/>
        <dsp:cNvSpPr/>
      </dsp:nvSpPr>
      <dsp:spPr>
        <a:xfrm>
          <a:off x="279400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Real-time data Transformation of complicated data structure</a:t>
          </a:r>
        </a:p>
      </dsp:txBody>
      <dsp:txXfrm>
        <a:off x="2794000" y="1947333"/>
        <a:ext cx="2539999" cy="1524000"/>
      </dsp:txXfrm>
    </dsp:sp>
    <dsp:sp modelId="{AA2278FD-A79A-42D5-A9B4-7855CA0B1D49}">
      <dsp:nvSpPr>
        <dsp:cNvPr id="0" name=""/>
        <dsp:cNvSpPr/>
      </dsp:nvSpPr>
      <dsp:spPr>
        <a:xfrm>
          <a:off x="5587999"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Streaming analytics in NRT</a:t>
          </a:r>
        </a:p>
      </dsp:txBody>
      <dsp:txXfrm>
        <a:off x="5587999" y="1947333"/>
        <a:ext cx="2539999" cy="1524000"/>
      </dsp:txXfrm>
    </dsp:sp>
    <dsp:sp modelId="{13DD0E33-502F-4FB2-9088-BE5DAC40602C}">
      <dsp:nvSpPr>
        <dsp:cNvPr id="0" name=""/>
        <dsp:cNvSpPr/>
      </dsp:nvSpPr>
      <dsp:spPr>
        <a:xfrm>
          <a:off x="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High performance</a:t>
          </a:r>
          <a:br>
            <a:rPr lang="en-US" sz="2400" b="1" kern="1200"/>
          </a:br>
          <a:r>
            <a:rPr lang="en-US" sz="2400" b="1" kern="1200"/>
            <a:t>Low latency</a:t>
          </a:r>
          <a:br>
            <a:rPr lang="en-US" sz="2400" b="1" kern="1200"/>
          </a:br>
          <a:r>
            <a:rPr lang="en-US" sz="2400" b="1" kern="1200"/>
            <a:t>High freshness</a:t>
          </a:r>
        </a:p>
      </dsp:txBody>
      <dsp:txXfrm>
        <a:off x="0" y="3725333"/>
        <a:ext cx="2539999" cy="1524000"/>
      </dsp:txXfrm>
    </dsp:sp>
    <dsp:sp modelId="{92562178-B069-4A0F-B6BB-F49FDD13255B}">
      <dsp:nvSpPr>
        <dsp:cNvPr id="0" name=""/>
        <dsp:cNvSpPr/>
      </dsp:nvSpPr>
      <dsp:spPr>
        <a:xfrm>
          <a:off x="279400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Timeseries database</a:t>
          </a:r>
        </a:p>
      </dsp:txBody>
      <dsp:txXfrm>
        <a:off x="2794000" y="3725333"/>
        <a:ext cx="2539999" cy="1524000"/>
      </dsp:txXfrm>
    </dsp:sp>
    <dsp:sp modelId="{D0524005-B0D1-4538-9DDC-F27BC823CED7}">
      <dsp:nvSpPr>
        <dsp:cNvPr id="0" name=""/>
        <dsp:cNvSpPr/>
      </dsp:nvSpPr>
      <dsp:spPr>
        <a:xfrm>
          <a:off x="5587999"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Everything is indexed and partitioned</a:t>
          </a:r>
        </a:p>
      </dsp:txBody>
      <dsp:txXfrm>
        <a:off x="5587999" y="3725333"/>
        <a:ext cx="2539999" cy="15240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3/13/2024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3/13/2024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82614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15</a:t>
            </a:fld>
            <a:endParaRPr lang="en-US"/>
          </a:p>
        </p:txBody>
      </p:sp>
    </p:spTree>
    <p:extLst>
      <p:ext uri="{BB962C8B-B14F-4D97-AF65-F5344CB8AC3E}">
        <p14:creationId xmlns:p14="http://schemas.microsoft.com/office/powerpoint/2010/main" val="300635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250012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Power BI enables individuals, teams and organizations to discover insights hidden in their data. Enabling everyone at every level to make confident decisions using up-to-the-minute analytics. It can connect to hundreds of data sources, both on-premises and cloud then allow you to share and collaborate on reports, real-time dashboards, all infused with AI.</a:t>
            </a:r>
          </a:p>
          <a:p>
            <a:endParaRPr lang="en-US" sz="800">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One core capability of this unified self-service &amp; enterprise BI platform is Power BI Embedded. </a:t>
            </a:r>
          </a:p>
          <a:p>
            <a:r>
              <a:rPr lang="en-US" sz="800">
                <a:latin typeface="+mn-lt"/>
              </a:rPr>
              <a:t>Power BI Embedded is a set of SDKs (</a:t>
            </a:r>
            <a:r>
              <a:rPr lang="en-US" sz="800" err="1">
                <a:latin typeface="+mn-lt"/>
              </a:rPr>
              <a:t>.Net</a:t>
            </a:r>
            <a:r>
              <a:rPr lang="en-US" sz="800">
                <a:latin typeface="+mn-lt"/>
              </a:rPr>
              <a:t> and JavaScript) that allows you to embed Power BI content such as reports, dashboards, tiles, etc., into web applications.</a:t>
            </a:r>
          </a:p>
          <a:p>
            <a:endParaRPr lang="en-US" sz="80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Sources:</a:t>
            </a: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https://docs.microsoft.com/en-us/power-bi/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and then store them in </a:t>
            </a:r>
            <a:r>
              <a:rPr lang="en-US" sz="1800" err="1">
                <a:solidFill>
                  <a:srgbClr val="000000"/>
                </a:solidFill>
                <a:effectLst/>
                <a:latin typeface="Segoe UI" panose="020B0502040204020203" pitchFamily="34" charset="0"/>
                <a:ea typeface="Times New Roman" panose="02020603050405020304" pitchFamily="18" charset="0"/>
              </a:rPr>
              <a:t>Lakehouses</a:t>
            </a:r>
            <a:r>
              <a:rPr lang="en-US" sz="1800">
                <a:solidFill>
                  <a:srgbClr val="000000"/>
                </a:solidFill>
                <a:effectLst/>
                <a:latin typeface="Segoe UI" panose="020B0502040204020203" pitchFamily="34" charset="0"/>
                <a:ea typeface="Times New Roman" panose="02020603050405020304" pitchFamily="18" charset="0"/>
              </a:rPr>
              <a:t> with medallion structure.</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33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3809119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48</a:t>
            </a:fld>
            <a:endParaRPr lang="en-US"/>
          </a:p>
        </p:txBody>
      </p:sp>
    </p:spTree>
    <p:extLst>
      <p:ext uri="{BB962C8B-B14F-4D97-AF65-F5344CB8AC3E}">
        <p14:creationId xmlns:p14="http://schemas.microsoft.com/office/powerpoint/2010/main" val="22235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846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3911419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9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3/13/2024 10:12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3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55</a:t>
            </a:fld>
            <a:endParaRPr lang="en-US"/>
          </a:p>
        </p:txBody>
      </p:sp>
    </p:spTree>
    <p:extLst>
      <p:ext uri="{BB962C8B-B14F-4D97-AF65-F5344CB8AC3E}">
        <p14:creationId xmlns:p14="http://schemas.microsoft.com/office/powerpoint/2010/main" val="218988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full day schedule</a:t>
            </a:r>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233946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half day schedule</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111138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3-day lunch and learn schedule: recommend picking </a:t>
            </a:r>
            <a:r>
              <a:rPr lang="en-US" dirty="0" err="1"/>
              <a:t>lakehouse</a:t>
            </a:r>
            <a:r>
              <a:rPr lang="en-US" dirty="0"/>
              <a:t> or warehouse for day 2.</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81820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the overview of Fabric is designed to be very short, with the emphasis on getting started right away and introducing concepts as the day progresses. </a:t>
            </a:r>
          </a:p>
        </p:txBody>
      </p:sp>
      <p:sp>
        <p:nvSpPr>
          <p:cNvPr id="4" name="Slide Number Placeholder 3"/>
          <p:cNvSpPr>
            <a:spLocks noGrp="1"/>
          </p:cNvSpPr>
          <p:nvPr>
            <p:ph type="sldNum" sz="quarter" idx="5"/>
          </p:nvPr>
        </p:nvSpPr>
        <p:spPr/>
        <p:txBody>
          <a:bodyPr/>
          <a:lstStyle/>
          <a:p>
            <a:fld id="{054A4EC1-C524-ED45-A185-10510AA0C8D1}" type="slidenum">
              <a:rPr lang="en-US" smtClean="0"/>
              <a:t>8</a:t>
            </a:fld>
            <a:endParaRPr lang="en-US"/>
          </a:p>
        </p:txBody>
      </p:sp>
    </p:spTree>
    <p:extLst>
      <p:ext uri="{BB962C8B-B14F-4D97-AF65-F5344CB8AC3E}">
        <p14:creationId xmlns:p14="http://schemas.microsoft.com/office/powerpoint/2010/main" val="4250325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3/13/2024 10:12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25661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4" Type="http://schemas.openxmlformats.org/officeDocument/2006/relationships/image" Target="../media/image67.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4355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9741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9415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5135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918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83612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493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897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335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802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356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37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3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3628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911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219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05465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5704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9736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2051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3259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96748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6399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046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808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831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344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9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902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743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649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891935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3030728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997427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036483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1246259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14776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20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15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7099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3/13/2024</a:t>
            </a:fld>
            <a:endParaRPr lang="en-US"/>
          </a:p>
        </p:txBody>
      </p:sp>
    </p:spTree>
    <p:extLst>
      <p:ext uri="{BB962C8B-B14F-4D97-AF65-F5344CB8AC3E}">
        <p14:creationId xmlns:p14="http://schemas.microsoft.com/office/powerpoint/2010/main" val="3849321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5615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_ logo v1">
    <p:bg>
      <p:bgPr>
        <a:solidFill>
          <a:srgbClr val="FFFFFF"/>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
        <p:nvSpPr>
          <p:cNvPr id="6" name="Subtitle 2">
            <a:extLst>
              <a:ext uri="{FF2B5EF4-FFF2-40B4-BE49-F238E27FC236}">
                <a16:creationId xmlns:a16="http://schemas.microsoft.com/office/drawing/2014/main" id="{38464ED7-D998-876F-2CFA-FD4A41E906D1}"/>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6">
            <a:extLst>
              <a:ext uri="{FF2B5EF4-FFF2-40B4-BE49-F238E27FC236}">
                <a16:creationId xmlns:a16="http://schemas.microsoft.com/office/drawing/2014/main" id="{4D280BB0-C48E-7618-0949-3C2F9ECA7B00}"/>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9" name="Picture 4">
            <a:extLst>
              <a:ext uri="{FF2B5EF4-FFF2-40B4-BE49-F238E27FC236}">
                <a16:creationId xmlns:a16="http://schemas.microsoft.com/office/drawing/2014/main" id="{876E61A5-5B50-AE13-E606-E36711549F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0" name="Picture 9" descr="A colorful background with a black background&#10;&#10;Description automatically generated with medium confidence">
            <a:extLst>
              <a:ext uri="{FF2B5EF4-FFF2-40B4-BE49-F238E27FC236}">
                <a16:creationId xmlns:a16="http://schemas.microsoft.com/office/drawing/2014/main" id="{E548051C-FD01-9288-F5FC-F065C4386E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3" name="Picture Placeholder 12">
            <a:extLst>
              <a:ext uri="{FF2B5EF4-FFF2-40B4-BE49-F238E27FC236}">
                <a16:creationId xmlns:a16="http://schemas.microsoft.com/office/drawing/2014/main" id="{20E4AD9E-9E94-5DD0-50E0-1C617389A4B1}"/>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751966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383195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solidFill>
          <a:srgbClr val="F5F1E9"/>
        </a:solidFill>
        <a:effectLst/>
      </p:bgPr>
    </p:bg>
    <p:spTree>
      <p:nvGrpSpPr>
        <p:cNvPr id="1" name=""/>
        <p:cNvGrpSpPr/>
        <p:nvPr/>
      </p:nvGrpSpPr>
      <p:grpSpPr>
        <a:xfrm>
          <a:off x="0" y="0"/>
          <a:ext cx="0" cy="0"/>
          <a:chOff x="0" y="0"/>
          <a:chExt cx="0" cy="0"/>
        </a:xfrm>
      </p:grpSpPr>
      <p:pic>
        <p:nvPicPr>
          <p:cNvPr id="12" name="Picture 11" descr="A close-up of a planet&#10;&#10;Description automatically generated with low confidence">
            <a:extLst>
              <a:ext uri="{FF2B5EF4-FFF2-40B4-BE49-F238E27FC236}">
                <a16:creationId xmlns:a16="http://schemas.microsoft.com/office/drawing/2014/main" id="{9CFFB900-8FDF-FD63-9246-8B42EEBA59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1" y="0"/>
            <a:ext cx="8191499" cy="6858000"/>
          </a:xfrm>
          <a:prstGeom prst="rect">
            <a:avLst/>
          </a:prstGeom>
        </p:spPr>
      </p:pic>
      <p:sp>
        <p:nvSpPr>
          <p:cNvPr id="14" name="Rectangle 13">
            <a:extLst>
              <a:ext uri="{FF2B5EF4-FFF2-40B4-BE49-F238E27FC236}">
                <a16:creationId xmlns:a16="http://schemas.microsoft.com/office/drawing/2014/main" id="{58EF0059-80A3-8C4A-608D-8AEABA37EC28}"/>
              </a:ext>
            </a:extLst>
          </p:cNvPr>
          <p:cNvSpPr/>
          <p:nvPr userDrawn="1"/>
        </p:nvSpPr>
        <p:spPr bwMode="auto">
          <a:xfrm>
            <a:off x="5137312" y="0"/>
            <a:ext cx="7054688" cy="6858000"/>
          </a:xfrm>
          <a:prstGeom prst="rect">
            <a:avLst/>
          </a:prstGeom>
          <a:solidFill>
            <a:srgbClr val="F2F2F2">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2977"/>
            <a:ext cx="4167887" cy="1938992"/>
          </a:xfrm>
        </p:spPr>
        <p:txBody>
          <a:bodyPr wrap="square" anchor="b" anchorCtr="0">
            <a:spAutoFit/>
          </a:bodyPr>
          <a:lstStyle>
            <a:lvl1pPr marL="0" algn="l" defTabSz="932742" rtl="0" eaLnBrk="1" latinLnBrk="0" hangingPunct="1">
              <a:lnSpc>
                <a:spcPct val="100000"/>
              </a:lnSpc>
              <a:spcBef>
                <a:spcPct val="0"/>
              </a:spcBef>
              <a:buNone/>
              <a:defRPr lang="en-US" sz="6000" b="0" i="0" kern="1200" cap="none" spc="-50" baseline="0" dirty="0">
                <a:ln w="3175">
                  <a:noFill/>
                </a:ln>
                <a:solidFill>
                  <a:schemeClr val="accent3"/>
                </a:solidFill>
                <a:effectLst/>
                <a:latin typeface="Segoe Sans Display" pitchFamily="2" charset="0"/>
                <a:ea typeface="+mn-ea"/>
                <a:cs typeface="Segoe Sans Display" pitchFamily="2" charset="0"/>
              </a:defRPr>
            </a:lvl1pPr>
          </a:lstStyle>
          <a:p>
            <a:r>
              <a:rPr lang="en-US"/>
              <a:t>Master slide title</a:t>
            </a:r>
          </a:p>
        </p:txBody>
      </p:sp>
      <p:pic>
        <p:nvPicPr>
          <p:cNvPr id="8" name="Picture 7">
            <a:extLst>
              <a:ext uri="{FF2B5EF4-FFF2-40B4-BE49-F238E27FC236}">
                <a16:creationId xmlns:a16="http://schemas.microsoft.com/office/drawing/2014/main" id="{06C521B2-9C6D-BA85-A932-76DF4D2B08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26063" y="692728"/>
            <a:ext cx="6277674" cy="5721928"/>
          </a:xfrm>
          <a:prstGeom prst="rect">
            <a:avLst/>
          </a:prstGeom>
        </p:spPr>
      </p:pic>
      <p:sp>
        <p:nvSpPr>
          <p:cNvPr id="3" name="Subtitle 2">
            <a:extLst>
              <a:ext uri="{FF2B5EF4-FFF2-40B4-BE49-F238E27FC236}">
                <a16:creationId xmlns:a16="http://schemas.microsoft.com/office/drawing/2014/main" id="{CF82C55D-1EB3-D35A-26A9-6B6316BE8514}"/>
              </a:ext>
            </a:extLst>
          </p:cNvPr>
          <p:cNvSpPr>
            <a:spLocks noGrp="1"/>
          </p:cNvSpPr>
          <p:nvPr>
            <p:ph type="subTitle" idx="1" hasCustomPrompt="1"/>
          </p:nvPr>
        </p:nvSpPr>
        <p:spPr>
          <a:xfrm>
            <a:off x="584200" y="4918222"/>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4">
            <a:extLst>
              <a:ext uri="{FF2B5EF4-FFF2-40B4-BE49-F238E27FC236}">
                <a16:creationId xmlns:a16="http://schemas.microsoft.com/office/drawing/2014/main" id="{129BEDE4-8BE4-AA53-C77B-D52B2FDA5B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52956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FFDF9"/>
        </a:solidFill>
        <a:effectLst/>
      </p:bgPr>
    </p:bg>
    <p:spTree>
      <p:nvGrpSpPr>
        <p:cNvPr id="1" name=""/>
        <p:cNvGrpSpPr/>
        <p:nvPr/>
      </p:nvGrpSpPr>
      <p:grpSpPr>
        <a:xfrm>
          <a:off x="0" y="0"/>
          <a:ext cx="0" cy="0"/>
          <a:chOff x="0" y="0"/>
          <a:chExt cx="0" cy="0"/>
        </a:xfrm>
      </p:grpSpPr>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a:srcRect/>
            <a:tile tx="0" ty="0" sx="100000" sy="100000" flip="none" algn="tl"/>
          </a:blipFill>
        </p:spPr>
        <p:txBody>
          <a:bodyPr/>
          <a:lstStyle>
            <a:lvl1pPr marL="0" indent="0">
              <a:buNone/>
              <a:defRPr>
                <a:noFill/>
              </a:defRPr>
            </a:lvl1pPr>
          </a:lstStyle>
          <a:p>
            <a:r>
              <a:rPr lang="en-US"/>
              <a:t>Click icon to add picture</a:t>
            </a:r>
          </a:p>
        </p:txBody>
      </p:sp>
      <p:pic>
        <p:nvPicPr>
          <p:cNvPr id="3" name="Picture 4">
            <a:extLst>
              <a:ext uri="{FF2B5EF4-FFF2-40B4-BE49-F238E27FC236}">
                <a16:creationId xmlns:a16="http://schemas.microsoft.com/office/drawing/2014/main" id="{B165B57F-E77C-D5DA-D0B1-3F42385E9A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7" name="Title 1">
            <a:extLst>
              <a:ext uri="{FF2B5EF4-FFF2-40B4-BE49-F238E27FC236}">
                <a16:creationId xmlns:a16="http://schemas.microsoft.com/office/drawing/2014/main" id="{818EAE98-4CF4-9D3C-C8EF-BA1F91A39E1E}"/>
              </a:ext>
            </a:extLst>
          </p:cNvPr>
          <p:cNvSpPr>
            <a:spLocks noGrp="1"/>
          </p:cNvSpPr>
          <p:nvPr>
            <p:ph type="title" hasCustomPrompt="1"/>
          </p:nvPr>
        </p:nvSpPr>
        <p:spPr>
          <a:xfrm>
            <a:off x="588263" y="2189132"/>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8" name="Subtitle 2">
            <a:extLst>
              <a:ext uri="{FF2B5EF4-FFF2-40B4-BE49-F238E27FC236}">
                <a16:creationId xmlns:a16="http://schemas.microsoft.com/office/drawing/2014/main" id="{1C56B283-4B6F-453C-155D-E58539CC6D4B}"/>
              </a:ext>
            </a:extLst>
          </p:cNvPr>
          <p:cNvSpPr>
            <a:spLocks noGrp="1"/>
          </p:cNvSpPr>
          <p:nvPr>
            <p:ph type="subTitle" idx="1" hasCustomPrompt="1"/>
          </p:nvPr>
        </p:nvSpPr>
        <p:spPr>
          <a:xfrm>
            <a:off x="584200" y="4696548"/>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287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344794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4753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5" name="Text Placeholder 102">
            <a:extLst>
              <a:ext uri="{FF2B5EF4-FFF2-40B4-BE49-F238E27FC236}">
                <a16:creationId xmlns:a16="http://schemas.microsoft.com/office/drawing/2014/main" id="{E3E107AA-78FC-65E0-CC15-6AD93D975F45}"/>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7" name="Text Placeholder 102">
            <a:extLst>
              <a:ext uri="{FF2B5EF4-FFF2-40B4-BE49-F238E27FC236}">
                <a16:creationId xmlns:a16="http://schemas.microsoft.com/office/drawing/2014/main" id="{469B92E2-CE76-01D6-4FFB-4AFBCCAF486E}"/>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8" name="Text Placeholder 102">
            <a:extLst>
              <a:ext uri="{FF2B5EF4-FFF2-40B4-BE49-F238E27FC236}">
                <a16:creationId xmlns:a16="http://schemas.microsoft.com/office/drawing/2014/main" id="{1BA8EB36-4CB0-2176-1043-3CF64CB151DB}"/>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4099201"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3" name="Text Placeholder 102">
            <a:extLst>
              <a:ext uri="{FF2B5EF4-FFF2-40B4-BE49-F238E27FC236}">
                <a16:creationId xmlns:a16="http://schemas.microsoft.com/office/drawing/2014/main" id="{BDDDB236-C91E-787B-E5D7-62DE55BBD108}"/>
              </a:ext>
            </a:extLst>
          </p:cNvPr>
          <p:cNvSpPr>
            <a:spLocks noGrp="1"/>
          </p:cNvSpPr>
          <p:nvPr>
            <p:ph type="body" sz="quarter" idx="45" hasCustomPrompt="1"/>
          </p:nvPr>
        </p:nvSpPr>
        <p:spPr>
          <a:xfrm>
            <a:off x="8576895"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pic>
        <p:nvPicPr>
          <p:cNvPr id="24" name="Picture 23">
            <a:extLst>
              <a:ext uri="{FF2B5EF4-FFF2-40B4-BE49-F238E27FC236}">
                <a16:creationId xmlns:a16="http://schemas.microsoft.com/office/drawing/2014/main" id="{30981612-B8FF-053B-8A01-891114FE7D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0827" y="387417"/>
            <a:ext cx="2897431" cy="6083165"/>
          </a:xfrm>
          <a:prstGeom prst="rect">
            <a:avLst/>
          </a:prstGeom>
        </p:spPr>
      </p:pic>
      <p:pic>
        <p:nvPicPr>
          <p:cNvPr id="25" name="Picture 24" descr="A purple and black background&#10;&#10;Description automatically generated">
            <a:extLst>
              <a:ext uri="{FF2B5EF4-FFF2-40B4-BE49-F238E27FC236}">
                <a16:creationId xmlns:a16="http://schemas.microsoft.com/office/drawing/2014/main" id="{85F2F417-73E0-E8F4-E2C1-281629D794B2}"/>
              </a:ext>
            </a:extLst>
          </p:cNvPr>
          <p:cNvPicPr>
            <a:picLocks noChangeAspect="1"/>
          </p:cNvPicPr>
          <p:nvPr userDrawn="1"/>
        </p:nvPicPr>
        <p:blipFill>
          <a:blip r:embed="rId3"/>
          <a:stretch>
            <a:fillRect/>
          </a:stretch>
        </p:blipFill>
        <p:spPr>
          <a:xfrm rot="5400000">
            <a:off x="-499847" y="3372451"/>
            <a:ext cx="4003551" cy="3040865"/>
          </a:xfrm>
          <a:prstGeom prst="rect">
            <a:avLst/>
          </a:prstGeom>
        </p:spPr>
      </p:pic>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5582443"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4" name="Text Placeholder 11">
            <a:extLst>
              <a:ext uri="{FF2B5EF4-FFF2-40B4-BE49-F238E27FC236}">
                <a16:creationId xmlns:a16="http://schemas.microsoft.com/office/drawing/2014/main" id="{4CA619D5-4591-F538-DC7C-948B9555D2A1}"/>
              </a:ext>
            </a:extLst>
          </p:cNvPr>
          <p:cNvSpPr>
            <a:spLocks noGrp="1"/>
          </p:cNvSpPr>
          <p:nvPr>
            <p:ph type="body" sz="quarter" idx="47" hasCustomPrompt="1"/>
          </p:nvPr>
        </p:nvSpPr>
        <p:spPr>
          <a:xfrm>
            <a:off x="8571408"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5582443"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0" name="Text Placeholder 11">
            <a:extLst>
              <a:ext uri="{FF2B5EF4-FFF2-40B4-BE49-F238E27FC236}">
                <a16:creationId xmlns:a16="http://schemas.microsoft.com/office/drawing/2014/main" id="{DED7CED9-5CD5-DD76-804E-5F1825291031}"/>
              </a:ext>
            </a:extLst>
          </p:cNvPr>
          <p:cNvSpPr>
            <a:spLocks noGrp="1"/>
          </p:cNvSpPr>
          <p:nvPr>
            <p:ph type="body" sz="quarter" idx="49" hasCustomPrompt="1"/>
          </p:nvPr>
        </p:nvSpPr>
        <p:spPr>
          <a:xfrm>
            <a:off x="8571408"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5582443"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6" name="Text Placeholder 11">
            <a:extLst>
              <a:ext uri="{FF2B5EF4-FFF2-40B4-BE49-F238E27FC236}">
                <a16:creationId xmlns:a16="http://schemas.microsoft.com/office/drawing/2014/main" id="{C1A275E2-D7A8-0359-303F-59D68F80088C}"/>
              </a:ext>
            </a:extLst>
          </p:cNvPr>
          <p:cNvSpPr>
            <a:spLocks noGrp="1"/>
          </p:cNvSpPr>
          <p:nvPr>
            <p:ph type="body" sz="quarter" idx="51" hasCustomPrompt="1"/>
          </p:nvPr>
        </p:nvSpPr>
        <p:spPr>
          <a:xfrm>
            <a:off x="8571408"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5582443"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8" name="Text Placeholder 11">
            <a:extLst>
              <a:ext uri="{FF2B5EF4-FFF2-40B4-BE49-F238E27FC236}">
                <a16:creationId xmlns:a16="http://schemas.microsoft.com/office/drawing/2014/main" id="{D76B1DFF-94E8-2C8F-797E-A905F268B72D}"/>
              </a:ext>
            </a:extLst>
          </p:cNvPr>
          <p:cNvSpPr>
            <a:spLocks noGrp="1"/>
          </p:cNvSpPr>
          <p:nvPr>
            <p:ph type="body" sz="quarter" idx="53" hasCustomPrompt="1"/>
          </p:nvPr>
        </p:nvSpPr>
        <p:spPr>
          <a:xfrm>
            <a:off x="8571408"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407430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 slide">
    <p:bg>
      <p:bgPr>
        <a:solidFill>
          <a:srgbClr val="FDFDFD"/>
        </a:solidFill>
        <a:effectLst/>
      </p:bgPr>
    </p:bg>
    <p:spTree>
      <p:nvGrpSpPr>
        <p:cNvPr id="1" name=""/>
        <p:cNvGrpSpPr/>
        <p:nvPr/>
      </p:nvGrpSpPr>
      <p:grpSpPr>
        <a:xfrm>
          <a:off x="0" y="0"/>
          <a:ext cx="0" cy="0"/>
          <a:chOff x="0" y="0"/>
          <a:chExt cx="0" cy="0"/>
        </a:xfrm>
      </p:grpSpPr>
      <p:pic>
        <p:nvPicPr>
          <p:cNvPr id="3" name="Picture 2" descr="A colorful object with a half of a half circle&#10;&#10;Description automatically generated with medium confidence">
            <a:extLst>
              <a:ext uri="{FF2B5EF4-FFF2-40B4-BE49-F238E27FC236}">
                <a16:creationId xmlns:a16="http://schemas.microsoft.com/office/drawing/2014/main" id="{C1245F95-6C78-C8AD-C0CD-8284B3C7C174}"/>
              </a:ext>
            </a:extLst>
          </p:cNvPr>
          <p:cNvPicPr>
            <a:picLocks noGrp="1" noRot="1" noChangeAspec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7950119"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7950119"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7950119"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7950119"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3709451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023891"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021072"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015338"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015338"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015338"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015338"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018253"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8" name="Vertical Text Placeholder 3">
            <a:extLst>
              <a:ext uri="{FF2B5EF4-FFF2-40B4-BE49-F238E27FC236}">
                <a16:creationId xmlns:a16="http://schemas.microsoft.com/office/drawing/2014/main" id="{D53E8A67-9503-1E6E-F9A3-E01A96712B99}"/>
              </a:ext>
            </a:extLst>
          </p:cNvPr>
          <p:cNvSpPr>
            <a:spLocks noGrp="1"/>
          </p:cNvSpPr>
          <p:nvPr>
            <p:ph type="body" orient="vert" sz="quarter" idx="43" hasCustomPrompt="1"/>
          </p:nvPr>
        </p:nvSpPr>
        <p:spPr>
          <a:xfrm rot="16200000">
            <a:off x="1108509" y="438659"/>
            <a:ext cx="733158" cy="1585970"/>
          </a:xfrm>
          <a:prstGeom prst="rect">
            <a:avLst/>
          </a:prstGeom>
        </p:spPr>
        <p:txBody>
          <a:bodyPr vert="eaVert">
            <a:noAutofit/>
          </a:bodyPr>
          <a:lstStyle>
            <a:lvl1pPr marL="0" indent="0">
              <a:buNone/>
              <a:defRPr sz="32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Agenda</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018253"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015338"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004303"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015338"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004303"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015338"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004303"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015338"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004303"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1980323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933902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304754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593716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591504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five</a:t>
            </a:r>
          </a:p>
        </p:txBody>
      </p:sp>
    </p:spTree>
    <p:extLst>
      <p:ext uri="{BB962C8B-B14F-4D97-AF65-F5344CB8AC3E}">
        <p14:creationId xmlns:p14="http://schemas.microsoft.com/office/powerpoint/2010/main" val="355166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3243590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rgbClr val="FFFFFF"/>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611715" y="3161605"/>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err="1"/>
              <a:t>Addtl</a:t>
            </a:r>
            <a:r>
              <a:rPr lang="en-US"/>
              <a:t>. section title</a:t>
            </a:r>
          </a:p>
        </p:txBody>
      </p:sp>
      <p:pic>
        <p:nvPicPr>
          <p:cNvPr id="4" name="Picture 3" descr="A close-up of a colorful background&#10;&#10;Description automatically generated">
            <a:extLst>
              <a:ext uri="{FF2B5EF4-FFF2-40B4-BE49-F238E27FC236}">
                <a16:creationId xmlns:a16="http://schemas.microsoft.com/office/drawing/2014/main" id="{276256F7-F70B-FF3B-42BF-71968B4E0B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68316" y="447261"/>
            <a:ext cx="7694099" cy="5963478"/>
          </a:xfrm>
          <a:prstGeom prst="rect">
            <a:avLst/>
          </a:prstGeom>
        </p:spPr>
      </p:pic>
    </p:spTree>
    <p:extLst>
      <p:ext uri="{BB962C8B-B14F-4D97-AF65-F5344CB8AC3E}">
        <p14:creationId xmlns:p14="http://schemas.microsoft.com/office/powerpoint/2010/main" val="5173454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443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019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2786242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07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Content with Subheads">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10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28025841"/>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91912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iv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873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3409" y="5814699"/>
            <a:ext cx="868680" cy="796908"/>
          </a:xfrm>
          <a:prstGeom prst="rect">
            <a:avLst/>
          </a:prstGeom>
        </p:spPr>
      </p:pic>
    </p:spTree>
    <p:extLst>
      <p:ext uri="{BB962C8B-B14F-4D97-AF65-F5344CB8AC3E}">
        <p14:creationId xmlns:p14="http://schemas.microsoft.com/office/powerpoint/2010/main" val="3750545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405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ree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295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flip="none" rotWithShape="1">
          <a:gsLst>
            <a:gs pos="0">
              <a:schemeClr val="accent2"/>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29982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Only">
    <p:bg>
      <p:bgPr>
        <a:gradFill flip="none" rotWithShape="1">
          <a:gsLst>
            <a:gs pos="0">
              <a:schemeClr val="accent2"/>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42375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22027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32755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3504113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913481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Quote slide_option two">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8DE971"/>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1796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Quote slide_option two">
    <p:bg>
      <p:bgPr>
        <a:gradFill flip="none" rotWithShape="1">
          <a:gsLst>
            <a:gs pos="0">
              <a:srgbClr val="49C5B1"/>
            </a:gs>
            <a:gs pos="100000">
              <a:srgbClr val="0078D4"/>
            </a:gs>
          </a:gsLst>
          <a:lin ang="5400000" scaled="1"/>
          <a:tileRect/>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430358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Quote slide_option two">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1191174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two-column slide">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2"/>
          </a:solidFill>
        </p:spPr>
        <p:txBody>
          <a:bodyPr/>
          <a:lstStyle>
            <a:lvl1pPr marL="0" indent="0">
              <a:buNone/>
              <a:defRPr>
                <a:solidFill>
                  <a:schemeClr val="accent2">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2"/>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7064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ith pictures on right s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3"/>
          </a:solidFill>
        </p:spPr>
        <p:txBody>
          <a:bodyPr/>
          <a:lstStyle>
            <a:lvl1pPr marL="0" indent="0">
              <a:buNone/>
              <a:defRPr>
                <a:solidFill>
                  <a:schemeClr val="accent3">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593004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two-column slide_seafoam">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4"/>
          </a:solidFill>
        </p:spPr>
        <p:txBody>
          <a:bodyPr/>
          <a:lstStyle>
            <a:lvl1pPr marL="0" indent="0">
              <a:buNone/>
              <a:defRPr>
                <a:solidFill>
                  <a:schemeClr val="accent4">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4"/>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5495648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with pictures on right side_seafoam">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tx1"/>
          </a:solidFill>
        </p:spPr>
        <p:txBody>
          <a:bodyPr/>
          <a:lstStyle>
            <a:lvl1pPr marL="0" indent="0">
              <a:buNone/>
              <a:defRPr>
                <a:solidFill>
                  <a:schemeClr val="tx1">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05837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034990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Section title slide">
    <p:bg>
      <p:bgPr>
        <a:solidFill>
          <a:srgbClr val="FFFFFF"/>
        </a:solidFill>
        <a:effectLst/>
      </p:bgPr>
    </p:bg>
    <p:spTree>
      <p:nvGrpSpPr>
        <p:cNvPr id="1" name=""/>
        <p:cNvGrpSpPr/>
        <p:nvPr/>
      </p:nvGrpSpPr>
      <p:grpSpPr>
        <a:xfrm>
          <a:off x="0" y="0"/>
          <a:ext cx="0" cy="0"/>
          <a:chOff x="0" y="0"/>
          <a:chExt cx="0" cy="0"/>
        </a:xfrm>
      </p:grpSpPr>
      <p:pic>
        <p:nvPicPr>
          <p:cNvPr id="6" name="Picture 5" descr="A colorful background with a square&#10;&#10;Description automatically generated">
            <a:extLst>
              <a:ext uri="{FF2B5EF4-FFF2-40B4-BE49-F238E27FC236}">
                <a16:creationId xmlns:a16="http://schemas.microsoft.com/office/drawing/2014/main" id="{1C8A61F3-E97C-79DD-AFC8-353942DCEFEE}"/>
              </a:ext>
            </a:extLst>
          </p:cNvPr>
          <p:cNvPicPr>
            <a:picLocks noChangeAspect="1"/>
          </p:cNvPicPr>
          <p:nvPr userDrawn="1"/>
        </p:nvPicPr>
        <p:blipFill>
          <a:blip r:embed="rId2"/>
          <a:stretch>
            <a:fillRect/>
          </a:stretch>
        </p:blipFill>
        <p:spPr>
          <a:xfrm>
            <a:off x="9011652" y="1"/>
            <a:ext cx="3180347" cy="2423424"/>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6"/>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6"/>
                </a:solidFill>
                <a:latin typeface="Segoe Sans Small" pitchFamily="2" charset="0"/>
                <a:cs typeface="Segoe Sans Small" pitchFamily="2"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569823" y="885589"/>
            <a:ext cx="6747635" cy="5426311"/>
          </a:xfrm>
          <a:prstGeom prst="rect">
            <a:avLst/>
          </a:prstGeom>
          <a:solidFill>
            <a:schemeClr val="accent6"/>
          </a:solidFill>
        </p:spPr>
        <p:txBody>
          <a:bodyPr/>
          <a:lstStyle>
            <a:lvl1pPr marL="0" indent="0">
              <a:buNone/>
              <a:defRPr>
                <a:solidFill>
                  <a:schemeClr val="accent6">
                    <a:lumMod val="20000"/>
                    <a:lumOff val="80000"/>
                  </a:schemeClr>
                </a:solidFill>
              </a:defRPr>
            </a:lvl1pPr>
          </a:lstStyle>
          <a:p>
            <a:r>
              <a:rPr lang="en-US"/>
              <a:t>Click icon to add picture</a:t>
            </a:r>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78387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8DE97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24162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chemeClr val="tx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3575261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slide">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FFFFFF"/>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7986898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xt steps w/ no icons slide">
    <p:bg>
      <p:bgPr>
        <a:solidFill>
          <a:srgbClr val="FFFFFF"/>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tx1"/>
          </a:solidFill>
        </p:spPr>
        <p:txBody>
          <a:bodyPr/>
          <a:lstStyle>
            <a:lvl1pPr marL="0" indent="0">
              <a:buNone/>
              <a:defRPr>
                <a:solidFill>
                  <a:schemeClr val="bg2"/>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Next steps</a:t>
            </a:r>
          </a:p>
        </p:txBody>
      </p:sp>
    </p:spTree>
    <p:extLst>
      <p:ext uri="{BB962C8B-B14F-4D97-AF65-F5344CB8AC3E}">
        <p14:creationId xmlns:p14="http://schemas.microsoft.com/office/powerpoint/2010/main" val="1126572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Next steps w/ arrow icons sl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solidFill>
                  <a:schemeClr val="accent3">
                    <a:lumMod val="50000"/>
                  </a:schemeClr>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grpSp>
        <p:nvGrpSpPr>
          <p:cNvPr id="5" name="Group 4">
            <a:extLst>
              <a:ext uri="{FF2B5EF4-FFF2-40B4-BE49-F238E27FC236}">
                <a16:creationId xmlns:a16="http://schemas.microsoft.com/office/drawing/2014/main" id="{E3E14602-5F9A-DC6A-D822-9EEF58AF7A8C}"/>
              </a:ext>
            </a:extLst>
          </p:cNvPr>
          <p:cNvGrpSpPr/>
          <p:nvPr userDrawn="1"/>
        </p:nvGrpSpPr>
        <p:grpSpPr>
          <a:xfrm>
            <a:off x="662745" y="3222246"/>
            <a:ext cx="593889" cy="593889"/>
            <a:chOff x="635035" y="1892710"/>
            <a:chExt cx="593889" cy="593889"/>
          </a:xfrm>
        </p:grpSpPr>
        <p:sp>
          <p:nvSpPr>
            <p:cNvPr id="6" name="Oval 5">
              <a:extLst>
                <a:ext uri="{FF2B5EF4-FFF2-40B4-BE49-F238E27FC236}">
                  <a16:creationId xmlns:a16="http://schemas.microsoft.com/office/drawing/2014/main" id="{25B86B08-24E7-F3A6-6C8F-6355B3E053DE}"/>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title="Icon of an arrow">
              <a:extLst>
                <a:ext uri="{FF2B5EF4-FFF2-40B4-BE49-F238E27FC236}">
                  <a16:creationId xmlns:a16="http://schemas.microsoft.com/office/drawing/2014/main" id="{B64082B4-8649-626D-1236-D882A01807D1}"/>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4F7B1FE8-9E6A-2FD0-C200-3952920D86DD}"/>
              </a:ext>
            </a:extLst>
          </p:cNvPr>
          <p:cNvGrpSpPr/>
          <p:nvPr userDrawn="1"/>
        </p:nvGrpSpPr>
        <p:grpSpPr>
          <a:xfrm>
            <a:off x="5721918" y="1892710"/>
            <a:ext cx="593889" cy="593889"/>
            <a:chOff x="635035" y="1892710"/>
            <a:chExt cx="593889" cy="593889"/>
          </a:xfrm>
        </p:grpSpPr>
        <p:sp>
          <p:nvSpPr>
            <p:cNvPr id="9" name="Oval 8">
              <a:extLst>
                <a:ext uri="{FF2B5EF4-FFF2-40B4-BE49-F238E27FC236}">
                  <a16:creationId xmlns:a16="http://schemas.microsoft.com/office/drawing/2014/main" id="{09243651-DE47-C3F6-EF5A-C221B0472307}"/>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title="Icon of an arrow">
              <a:extLst>
                <a:ext uri="{FF2B5EF4-FFF2-40B4-BE49-F238E27FC236}">
                  <a16:creationId xmlns:a16="http://schemas.microsoft.com/office/drawing/2014/main" id="{E8AABE97-57CD-715A-90E8-F53B764E56D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8D23962F-04CE-05CF-6E7B-B507C2714233}"/>
              </a:ext>
            </a:extLst>
          </p:cNvPr>
          <p:cNvGrpSpPr/>
          <p:nvPr userDrawn="1"/>
        </p:nvGrpSpPr>
        <p:grpSpPr>
          <a:xfrm>
            <a:off x="5721918" y="3222246"/>
            <a:ext cx="593889" cy="593889"/>
            <a:chOff x="635035" y="1892710"/>
            <a:chExt cx="593889" cy="593889"/>
          </a:xfrm>
        </p:grpSpPr>
        <p:sp>
          <p:nvSpPr>
            <p:cNvPr id="14" name="Oval 13">
              <a:extLst>
                <a:ext uri="{FF2B5EF4-FFF2-40B4-BE49-F238E27FC236}">
                  <a16:creationId xmlns:a16="http://schemas.microsoft.com/office/drawing/2014/main" id="{60B0DE9E-62F8-C610-2003-BC939CE0887C}"/>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title="Icon of an arrow">
              <a:extLst>
                <a:ext uri="{FF2B5EF4-FFF2-40B4-BE49-F238E27FC236}">
                  <a16:creationId xmlns:a16="http://schemas.microsoft.com/office/drawing/2014/main" id="{1CCF99FB-3B95-2688-484E-2080B60EBB8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39753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con List Slid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a:gsLst>
              <a:gs pos="0">
                <a:srgbClr val="49C5B1"/>
              </a:gs>
              <a:gs pos="100000">
                <a:srgbClr val="0078D4"/>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Get started today</a:t>
            </a:r>
          </a:p>
        </p:txBody>
      </p:sp>
    </p:spTree>
    <p:extLst>
      <p:ext uri="{BB962C8B-B14F-4D97-AF65-F5344CB8AC3E}">
        <p14:creationId xmlns:p14="http://schemas.microsoft.com/office/powerpoint/2010/main" val="27573814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rgbClr val="49C5B1"/>
            </a:gs>
            <a:gs pos="73000">
              <a:srgbClr val="225B62"/>
            </a:gs>
          </a:gsLst>
          <a:lin ang="5400000" scaled="1"/>
          <a:tileRect/>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DC8BFA-C132-44E4-213C-2C6FB47BB509}"/>
              </a:ext>
            </a:extLst>
          </p:cNvPr>
          <p:cNvSpPr>
            <a:spLocks noGrp="1"/>
          </p:cNvSpPr>
          <p:nvPr>
            <p:ph type="sldNum" sz="quarter" idx="10"/>
          </p:nvPr>
        </p:nvSpPr>
        <p:spPr/>
        <p:txBody>
          <a:bodyPr/>
          <a:lstStyle>
            <a:lvl1pPr>
              <a:defRPr>
                <a:solidFill>
                  <a:srgbClr val="FFFFFF"/>
                </a:solidFill>
              </a:defRPr>
            </a:lvl1p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51269033-9751-EC62-E7F2-8DCFE43C5089}"/>
              </a:ext>
            </a:extLst>
          </p:cNvPr>
          <p:cNvSpPr>
            <a:spLocks noGrp="1"/>
          </p:cNvSpPr>
          <p:nvPr>
            <p:ph type="ftr" sz="quarter" idx="11"/>
          </p:nvPr>
        </p:nvSpPr>
        <p:spPr/>
        <p:txBody>
          <a:bodyPr/>
          <a:lstStyle>
            <a:lvl1pPr>
              <a:defRPr>
                <a:solidFill>
                  <a:srgbClr val="FFFFFF"/>
                </a:solidFill>
              </a:defRPr>
            </a:lvl1pPr>
          </a:lstStyle>
          <a:p>
            <a:r>
              <a:rPr lang="en-US"/>
              <a:t>Microsoft Fabric</a:t>
            </a:r>
          </a:p>
        </p:txBody>
      </p:sp>
      <p:sp>
        <p:nvSpPr>
          <p:cNvPr id="6" name="Text Placeholder 5">
            <a:extLst>
              <a:ext uri="{FF2B5EF4-FFF2-40B4-BE49-F238E27FC236}">
                <a16:creationId xmlns:a16="http://schemas.microsoft.com/office/drawing/2014/main" id="{F1058D45-8450-4565-AB15-454122DC117D}"/>
              </a:ext>
            </a:extLst>
          </p:cNvPr>
          <p:cNvSpPr>
            <a:spLocks noGrp="1"/>
          </p:cNvSpPr>
          <p:nvPr>
            <p:ph type="body" sz="quarter" idx="12" hasCustomPrompt="1"/>
          </p:nvPr>
        </p:nvSpPr>
        <p:spPr>
          <a:xfrm>
            <a:off x="607809" y="2333625"/>
            <a:ext cx="4656137" cy="686301"/>
          </a:xfrm>
          <a:prstGeom prst="rect">
            <a:avLst/>
          </a:prstGeom>
        </p:spPr>
        <p:txBody>
          <a:bodyPr/>
          <a:lstStyle>
            <a:lvl1pPr marL="0" indent="0">
              <a:buNone/>
              <a:defRPr sz="3200" b="0" i="0">
                <a:solidFill>
                  <a:srgbClr val="FFFFFF"/>
                </a:solidFill>
                <a:latin typeface="Segoe Sans Display" pitchFamily="2" charset="0"/>
                <a:cs typeface="Segoe Sans Display" pitchFamily="2" charset="0"/>
              </a:defRPr>
            </a:lvl1pPr>
          </a:lstStyle>
          <a:p>
            <a:pPr lvl="0"/>
            <a:r>
              <a:rPr lang="en-US"/>
              <a:t>Title</a:t>
            </a:r>
          </a:p>
        </p:txBody>
      </p:sp>
      <p:sp>
        <p:nvSpPr>
          <p:cNvPr id="7" name="Content Placeholder 96">
            <a:extLst>
              <a:ext uri="{FF2B5EF4-FFF2-40B4-BE49-F238E27FC236}">
                <a16:creationId xmlns:a16="http://schemas.microsoft.com/office/drawing/2014/main" id="{49EE3493-6646-9879-57FA-A6EF319E3C2D}"/>
              </a:ext>
            </a:extLst>
          </p:cNvPr>
          <p:cNvSpPr>
            <a:spLocks noGrp="1"/>
          </p:cNvSpPr>
          <p:nvPr>
            <p:ph sz="quarter" idx="13" hasCustomPrompt="1"/>
          </p:nvPr>
        </p:nvSpPr>
        <p:spPr>
          <a:xfrm>
            <a:off x="607809" y="3705726"/>
            <a:ext cx="4656137" cy="2261937"/>
          </a:xfrm>
          <a:prstGeom prst="rect">
            <a:avLst/>
          </a:prstGeom>
        </p:spPr>
        <p:txBody>
          <a:bodyPr>
            <a:noAutofit/>
          </a:bodyPr>
          <a:lstStyle>
            <a:lvl1pPr marL="0" indent="0">
              <a:buNone/>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Tree>
    <p:extLst>
      <p:ext uri="{BB962C8B-B14F-4D97-AF65-F5344CB8AC3E}">
        <p14:creationId xmlns:p14="http://schemas.microsoft.com/office/powerpoint/2010/main" val="26635481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chemeClr val="bg1"/>
        </a:solidFill>
        <a:effectLst/>
      </p:bgPr>
    </p:bg>
    <p:spTree>
      <p:nvGrpSpPr>
        <p:cNvPr id="1" name=""/>
        <p:cNvGrpSpPr/>
        <p:nvPr/>
      </p:nvGrpSpPr>
      <p:grpSpPr>
        <a:xfrm>
          <a:off x="0" y="0"/>
          <a:ext cx="0" cy="0"/>
          <a:chOff x="0" y="0"/>
          <a:chExt cx="0" cy="0"/>
        </a:xfrm>
      </p:grpSpPr>
      <p:pic>
        <p:nvPicPr>
          <p:cNvPr id="6" name="Picture 5" descr="A colorful gradient on a black background&#10;&#10;Description automatically generated">
            <a:extLst>
              <a:ext uri="{FF2B5EF4-FFF2-40B4-BE49-F238E27FC236}">
                <a16:creationId xmlns:a16="http://schemas.microsoft.com/office/drawing/2014/main" id="{60968FE6-4711-AA51-BB4E-404F9D0C06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2666997" y="-2667000"/>
            <a:ext cx="6858004" cy="12191999"/>
          </a:xfrm>
          <a:prstGeom prst="rect">
            <a:avLst/>
          </a:prstGeom>
        </p:spPr>
      </p:pic>
      <p:sp>
        <p:nvSpPr>
          <p:cNvPr id="2" name="Title 1">
            <a:extLst>
              <a:ext uri="{FF2B5EF4-FFF2-40B4-BE49-F238E27FC236}">
                <a16:creationId xmlns:a16="http://schemas.microsoft.com/office/drawing/2014/main" id="{20664EAD-4D82-E84A-B9AD-23312B41D27A}"/>
              </a:ext>
            </a:extLst>
          </p:cNvPr>
          <p:cNvSpPr>
            <a:spLocks noGrp="1"/>
          </p:cNvSpPr>
          <p:nvPr>
            <p:ph type="title"/>
          </p:nvPr>
        </p:nvSpPr>
        <p:spPr>
          <a:xfrm>
            <a:off x="563877" y="1714500"/>
            <a:ext cx="10134600" cy="571500"/>
          </a:xfrm>
          <a:prstGeom prst="rect">
            <a:avLst/>
          </a:prstGeom>
        </p:spPr>
        <p:txBody>
          <a:bodyPr lIns="0" tIns="0" rIns="0" bIns="0"/>
          <a:lstStyle>
            <a:lvl1pPr marL="7620">
              <a:lnSpc>
                <a:spcPct val="110000"/>
              </a:lnSpc>
              <a:spcBef>
                <a:spcPts val="250"/>
              </a:spcBef>
              <a:defRPr sz="3500">
                <a:solidFill>
                  <a:srgbClr val="FFFFFF"/>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0BB6F2E4-723A-9645-261F-E1678737B623}"/>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5FE8AF91-E15D-2F91-DBE6-CCD2328E25C5}"/>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37177722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p:bg>
      <p:bgPr>
        <a:gradFill flip="none" rotWithShape="1">
          <a:gsLst>
            <a:gs pos="0">
              <a:srgbClr val="FAF1EA"/>
            </a:gs>
            <a:gs pos="80000">
              <a:srgbClr val="FDF9F2"/>
            </a:gs>
          </a:gsLst>
          <a:lin ang="13500000" scaled="1"/>
          <a:tileRect/>
        </a:gradFill>
        <a:effectLst/>
      </p:bgPr>
    </p:bg>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5" name="Title 1">
            <a:extLst>
              <a:ext uri="{FF2B5EF4-FFF2-40B4-BE49-F238E27FC236}">
                <a16:creationId xmlns:a16="http://schemas.microsoft.com/office/drawing/2014/main" id="{93E9B4E4-19A9-868C-A080-DD99814A15B3}"/>
              </a:ext>
            </a:extLst>
          </p:cNvPr>
          <p:cNvSpPr>
            <a:spLocks noGrp="1"/>
          </p:cNvSpPr>
          <p:nvPr>
            <p:ph type="title"/>
          </p:nvPr>
        </p:nvSpPr>
        <p:spPr>
          <a:xfrm>
            <a:off x="584200" y="442675"/>
            <a:ext cx="7973847" cy="553998"/>
          </a:xfrm>
        </p:spPr>
        <p:txBody>
          <a:bodyPr/>
          <a:lstStyle/>
          <a:p>
            <a:r>
              <a:rPr lang="en-US"/>
              <a:t>Click to edit Master title style</a:t>
            </a:r>
          </a:p>
        </p:txBody>
      </p:sp>
      <p:sp>
        <p:nvSpPr>
          <p:cNvPr id="7" name="Text Placeholder 5">
            <a:extLst>
              <a:ext uri="{FF2B5EF4-FFF2-40B4-BE49-F238E27FC236}">
                <a16:creationId xmlns:a16="http://schemas.microsoft.com/office/drawing/2014/main" id="{246C884B-A516-8321-84E7-6BD5B14004E7}"/>
              </a:ext>
            </a:extLst>
          </p:cNvPr>
          <p:cNvSpPr>
            <a:spLocks noGrp="1"/>
          </p:cNvSpPr>
          <p:nvPr>
            <p:ph type="body" sz="quarter" idx="10"/>
          </p:nvPr>
        </p:nvSpPr>
        <p:spPr>
          <a:xfrm>
            <a:off x="584200" y="1307306"/>
            <a:ext cx="4103303" cy="4613434"/>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CB69100-F767-7203-4CD8-43A1C6210E44}"/>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9" name="Footer Placeholder 9">
            <a:extLst>
              <a:ext uri="{FF2B5EF4-FFF2-40B4-BE49-F238E27FC236}">
                <a16:creationId xmlns:a16="http://schemas.microsoft.com/office/drawing/2014/main" id="{0AD17E15-8914-A320-A69A-BA903D959B31}"/>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p:spPr>
        <p:txBody>
          <a:bodyPr/>
          <a:lstStyle>
            <a:lvl1pPr marL="0" indent="0">
              <a:buNone/>
              <a:defRPr sz="1200">
                <a:solidFill>
                  <a:schemeClr val="tx1"/>
                </a:solidFill>
              </a:defRPr>
            </a:lvl1pPr>
          </a:lstStyle>
          <a:p>
            <a:endParaRPr lang="en-US"/>
          </a:p>
        </p:txBody>
      </p:sp>
      <p:pic>
        <p:nvPicPr>
          <p:cNvPr id="19" name="Picture 18" descr="A close up of a circular object&#10;&#10;Description automatically generated">
            <a:extLst>
              <a:ext uri="{FF2B5EF4-FFF2-40B4-BE49-F238E27FC236}">
                <a16:creationId xmlns:a16="http://schemas.microsoft.com/office/drawing/2014/main" id="{6B603636-B67F-886F-F7B4-E397F61F54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1855" y="5222321"/>
            <a:ext cx="1456444" cy="1454704"/>
          </a:xfrm>
          <a:prstGeom prst="rect">
            <a:avLst/>
          </a:prstGeom>
        </p:spPr>
      </p:pic>
    </p:spTree>
    <p:extLst>
      <p:ext uri="{BB962C8B-B14F-4D97-AF65-F5344CB8AC3E}">
        <p14:creationId xmlns:p14="http://schemas.microsoft.com/office/powerpoint/2010/main" val="283886378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2904385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rgbClr val="F5F1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2" y="882690"/>
            <a:ext cx="606192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458856" cy="424338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785848" y="922057"/>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9" name="Slide Number Placeholder 5">
            <a:extLst>
              <a:ext uri="{FF2B5EF4-FFF2-40B4-BE49-F238E27FC236}">
                <a16:creationId xmlns:a16="http://schemas.microsoft.com/office/drawing/2014/main" id="{9A063765-15E7-85FF-60E7-FDCC15091FCB}"/>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E3E83E49-B5DC-D1B4-05CB-3AC528B38C4D}"/>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pic>
        <p:nvPicPr>
          <p:cNvPr id="5" name="Picture 4" descr="A close up of a hexagon&#10;&#10;Description automatically generated">
            <a:extLst>
              <a:ext uri="{FF2B5EF4-FFF2-40B4-BE49-F238E27FC236}">
                <a16:creationId xmlns:a16="http://schemas.microsoft.com/office/drawing/2014/main" id="{EB88C326-2E42-D73D-98EA-98D1AB36DE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08304" y="4305938"/>
            <a:ext cx="2584636" cy="2371087"/>
          </a:xfrm>
          <a:prstGeom prst="rect">
            <a:avLst/>
          </a:prstGeom>
        </p:spPr>
      </p:pic>
    </p:spTree>
    <p:extLst>
      <p:ext uri="{BB962C8B-B14F-4D97-AF65-F5344CB8AC3E}">
        <p14:creationId xmlns:p14="http://schemas.microsoft.com/office/powerpoint/2010/main" val="4058222310"/>
      </p:ext>
    </p:extLst>
  </p:cSld>
  <p:clrMapOvr>
    <a:masterClrMapping/>
  </p:clrMapOvr>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rgbClr val="FFFFFF"/>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DDAFD599-EF93-6904-6C50-03C1C7B92F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spTree>
    <p:extLst>
      <p:ext uri="{BB962C8B-B14F-4D97-AF65-F5344CB8AC3E}">
        <p14:creationId xmlns:p14="http://schemas.microsoft.com/office/powerpoint/2010/main" val="308330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ank you slide_logo v2">
    <p:bg>
      <p:bgPr>
        <a:solidFill>
          <a:srgbClr val="FFFFFF"/>
        </a:solidFill>
        <a:effectLst/>
      </p:bgPr>
    </p:bg>
    <p:spTree>
      <p:nvGrpSpPr>
        <p:cNvPr id="1" name=""/>
        <p:cNvGrpSpPr/>
        <p:nvPr/>
      </p:nvGrpSpPr>
      <p:grpSpPr>
        <a:xfrm>
          <a:off x="0" y="0"/>
          <a:ext cx="0" cy="0"/>
          <a:chOff x="0" y="0"/>
          <a:chExt cx="0" cy="0"/>
        </a:xfrm>
      </p:grpSpPr>
      <p:pic>
        <p:nvPicPr>
          <p:cNvPr id="26" name="Picture 25" descr="A colorful gradient on a black background&#10;&#10;Description automatically generated">
            <a:extLst>
              <a:ext uri="{FF2B5EF4-FFF2-40B4-BE49-F238E27FC236}">
                <a16:creationId xmlns:a16="http://schemas.microsoft.com/office/drawing/2014/main" id="{D6C2DFF6-28F5-B649-E46C-FF9F0D298CB8}"/>
              </a:ext>
            </a:extLst>
          </p:cNvPr>
          <p:cNvPicPr>
            <a:picLocks noChangeAspect="1"/>
          </p:cNvPicPr>
          <p:nvPr userDrawn="1"/>
        </p:nvPicPr>
        <p:blipFill>
          <a:blip r:embed="rId2"/>
          <a:stretch>
            <a:fillRect/>
          </a:stretch>
        </p:blipFill>
        <p:spPr>
          <a:xfrm>
            <a:off x="6232452" y="2394970"/>
            <a:ext cx="3505200" cy="3619500"/>
          </a:xfrm>
          <a:prstGeom prst="rect">
            <a:avLst/>
          </a:prstGeom>
        </p:spPr>
      </p:pic>
      <p:sp>
        <p:nvSpPr>
          <p:cNvPr id="17" name="Rectangle 16">
            <a:extLst>
              <a:ext uri="{FF2B5EF4-FFF2-40B4-BE49-F238E27FC236}">
                <a16:creationId xmlns:a16="http://schemas.microsoft.com/office/drawing/2014/main" id="{67A38457-5CA0-B034-C984-0BEA0E67A34C}"/>
              </a:ext>
            </a:extLst>
          </p:cNvPr>
          <p:cNvSpPr/>
          <p:nvPr userDrawn="1"/>
        </p:nvSpPr>
        <p:spPr>
          <a:xfrm>
            <a:off x="5316279" y="0"/>
            <a:ext cx="6875721" cy="6858000"/>
          </a:xfrm>
          <a:prstGeom prst="rect">
            <a:avLst/>
          </a:prstGeom>
          <a:gradFill>
            <a:gsLst>
              <a:gs pos="28000">
                <a:schemeClr val="bg1">
                  <a:alpha val="0"/>
                </a:schemeClr>
              </a:gs>
              <a:gs pos="72000">
                <a:srgbClr val="B9DCD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14E65585-B070-1706-B64C-AAF8F24C2351}"/>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cxnSp>
        <p:nvCxnSpPr>
          <p:cNvPr id="4" name="Straight Connector 3">
            <a:extLst>
              <a:ext uri="{FF2B5EF4-FFF2-40B4-BE49-F238E27FC236}">
                <a16:creationId xmlns:a16="http://schemas.microsoft.com/office/drawing/2014/main" id="{7EB9D9B2-00F1-C2B7-C404-FA7C21B403B4}"/>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29A3AA-40AB-2AD0-D51E-D78633605076}"/>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6" name="Picture 4">
            <a:extLst>
              <a:ext uri="{FF2B5EF4-FFF2-40B4-BE49-F238E27FC236}">
                <a16:creationId xmlns:a16="http://schemas.microsoft.com/office/drawing/2014/main" id="{96300E4A-C111-CE0B-330B-B182F57E9BD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21" name="Picture Placeholder 20">
            <a:extLst>
              <a:ext uri="{FF2B5EF4-FFF2-40B4-BE49-F238E27FC236}">
                <a16:creationId xmlns:a16="http://schemas.microsoft.com/office/drawing/2014/main" id="{11134832-8ACB-10D9-AE0D-177AD4889C6C}"/>
              </a:ext>
            </a:extLst>
          </p:cNvPr>
          <p:cNvSpPr>
            <a:spLocks noGrp="1"/>
          </p:cNvSpPr>
          <p:nvPr>
            <p:ph type="pic" sz="quarter" idx="10"/>
          </p:nvPr>
        </p:nvSpPr>
        <p:spPr>
          <a:xfrm>
            <a:off x="7283450" y="6426"/>
            <a:ext cx="4908550" cy="470693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507591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ppendix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31324340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ppendix Slide">
    <p:bg>
      <p:bgPr>
        <a:solidFill>
          <a:schemeClr val="tx1"/>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17506923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screen">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271148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4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Woman working in office">
            <a:extLst>
              <a:ext uri="{FF2B5EF4-FFF2-40B4-BE49-F238E27FC236}">
                <a16:creationId xmlns:a16="http://schemas.microsoft.com/office/drawing/2014/main" id="{156C247A-D430-4639-B14C-6272C6DBE7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7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Woman working in office">
            <a:extLst>
              <a:ext uri="{FF2B5EF4-FFF2-40B4-BE49-F238E27FC236}">
                <a16:creationId xmlns:a16="http://schemas.microsoft.com/office/drawing/2014/main" id="{089937A9-576E-4689-B399-636A49FC443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spTree>
    <p:extLst>
      <p:ext uri="{BB962C8B-B14F-4D97-AF65-F5344CB8AC3E}">
        <p14:creationId xmlns:p14="http://schemas.microsoft.com/office/powerpoint/2010/main" val="1279155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9159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2694340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64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1336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645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94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33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7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957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3987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2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416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211148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156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868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555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554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586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634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3374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2674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4652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365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theme" Target="../theme/theme4.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image" Target="../media/image9.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theme" Target="../theme/theme5.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57" r:id="rId3"/>
    <p:sldLayoutId id="2147483848" r:id="rId4"/>
    <p:sldLayoutId id="2147483850" r:id="rId5"/>
    <p:sldLayoutId id="2147483849" r:id="rId6"/>
    <p:sldLayoutId id="2147483851" r:id="rId7"/>
    <p:sldLayoutId id="2147483794" r:id="rId8"/>
    <p:sldLayoutId id="2147483790" r:id="rId9"/>
    <p:sldLayoutId id="2147483972" r:id="rId10"/>
    <p:sldLayoutId id="2147483973" r:id="rId11"/>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4081075"/>
      </p:ext>
    </p:extLst>
  </p:cSld>
  <p:clrMap bg1="lt1" tx1="dk1" bg2="lt2" tx2="dk2" accent1="accent1" accent2="accent2" accent3="accent3" accent4="accent4" accent5="accent5" accent6="accent6" hlink="hlink" folHlink="folHlink"/>
  <p:sldLayoutIdLst>
    <p:sldLayoutId id="2147483875"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2657844816"/>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8145482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 id="2147484021" r:id="rId36"/>
    <p:sldLayoutId id="2147484022" r:id="rId37"/>
    <p:sldLayoutId id="2147484023" r:id="rId38"/>
    <p:sldLayoutId id="2147484024" r:id="rId39"/>
    <p:sldLayoutId id="2147484025" r:id="rId40"/>
    <p:sldLayoutId id="2147484026" r:id="rId41"/>
    <p:sldLayoutId id="2147484027" r:id="rId42"/>
    <p:sldLayoutId id="2147484028" r:id="rId43"/>
    <p:sldLayoutId id="2147484029" r:id="rId44"/>
    <p:sldLayoutId id="2147484030" r:id="rId45"/>
    <p:sldLayoutId id="2147484031" r:id="rId46"/>
    <p:sldLayoutId id="2147484032" r:id="rId47"/>
    <p:sldLayoutId id="2147484033" r:id="rId48"/>
    <p:sldLayoutId id="2147484034" r:id="rId49"/>
    <p:sldLayoutId id="2147484035" r:id="rId50"/>
    <p:sldLayoutId id="2147484036" r:id="rId51"/>
    <p:sldLayoutId id="2147484037" r:id="rId52"/>
    <p:sldLayoutId id="2147484038" r:id="rId53"/>
    <p:sldLayoutId id="2147484039" r:id="rId54"/>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92338"/>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 id="2147484081" r:id="rId41"/>
    <p:sldLayoutId id="2147484082" r:id="rId42"/>
    <p:sldLayoutId id="2147484083" r:id="rId43"/>
    <p:sldLayoutId id="2147484084" r:id="rId44"/>
    <p:sldLayoutId id="2147484085" r:id="rId45"/>
    <p:sldLayoutId id="2147484086" r:id="rId46"/>
    <p:sldLayoutId id="2147484087" r:id="rId47"/>
    <p:sldLayoutId id="2147484088" r:id="rId48"/>
    <p:sldLayoutId id="2147484089" r:id="rId49"/>
    <p:sldLayoutId id="214748409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fabricrealtimelab"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18" Type="http://schemas.openxmlformats.org/officeDocument/2006/relationships/image" Target="../media/image98.jpeg"/><Relationship Id="rId3" Type="http://schemas.openxmlformats.org/officeDocument/2006/relationships/image" Target="../media/image83.png"/><Relationship Id="rId21" Type="http://schemas.openxmlformats.org/officeDocument/2006/relationships/image" Target="../media/image101.jpe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jpeg"/><Relationship Id="rId2" Type="http://schemas.openxmlformats.org/officeDocument/2006/relationships/notesSlide" Target="../notesSlides/notesSlide7.xml"/><Relationship Id="rId16" Type="http://schemas.openxmlformats.org/officeDocument/2006/relationships/image" Target="../media/image96.png"/><Relationship Id="rId20"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svg"/><Relationship Id="rId10" Type="http://schemas.openxmlformats.org/officeDocument/2006/relationships/image" Target="../media/image90.svg"/><Relationship Id="rId19" Type="http://schemas.openxmlformats.org/officeDocument/2006/relationships/image" Target="../media/image99.jpe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hyperlink" Target="https://aka.ms/fabricrealtimelab-resourc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9.emf"/><Relationship Id="rId5" Type="http://schemas.openxmlformats.org/officeDocument/2006/relationships/image" Target="../media/image108.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data-explorer/kusto/management/update-table-command" TargetMode="External"/><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4.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image" Target="../media/image142.sv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7.emf"/><Relationship Id="rId5" Type="http://schemas.openxmlformats.org/officeDocument/2006/relationships/image" Target="../media/image111.emf"/><Relationship Id="rId4" Type="http://schemas.openxmlformats.org/officeDocument/2006/relationships/image" Target="../media/image110.emf"/></Relationships>
</file>

<file path=ppt/slides/_rels/slide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gb/fabric/get-started/decision-guide-data-store" TargetMode="External"/><Relationship Id="rId2" Type="http://schemas.openxmlformats.org/officeDocument/2006/relationships/image" Target="../media/image147.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emf"/><Relationship Id="rId7" Type="http://schemas.openxmlformats.org/officeDocument/2006/relationships/image" Target="../media/image109.em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1.emf"/><Relationship Id="rId5" Type="http://schemas.openxmlformats.org/officeDocument/2006/relationships/image" Target="../media/image113.emf"/><Relationship Id="rId4" Type="http://schemas.openxmlformats.org/officeDocument/2006/relationships/image" Target="../media/image107.emf"/></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1.xml"/><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xml"/><Relationship Id="rId1" Type="http://schemas.openxmlformats.org/officeDocument/2006/relationships/slideLayout" Target="../slideLayouts/slideLayout86.xml"/><Relationship Id="rId4" Type="http://schemas.openxmlformats.org/officeDocument/2006/relationships/image" Target="../media/image159.pn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xml"/><Relationship Id="rId1" Type="http://schemas.openxmlformats.org/officeDocument/2006/relationships/slideLayout" Target="../slideLayouts/slideLayout86.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9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64.png"/><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6420118" y="2907077"/>
            <a:ext cx="5120697" cy="1323439"/>
          </a:xfrm>
        </p:spPr>
        <p:txBody>
          <a:bodyPr/>
          <a:lstStyle/>
          <a:p>
            <a:r>
              <a:rPr lang="en-US" sz="4000"/>
              <a:t>Real-time Analytics</a:t>
            </a:r>
            <a:br>
              <a:rPr lang="en-US" sz="4000"/>
            </a:br>
            <a:r>
              <a:rPr lang="en-US" sz="4000"/>
              <a:t>End-to-End Workshop</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a:xfrm>
            <a:off x="6420118" y="4342965"/>
            <a:ext cx="4926169" cy="1711606"/>
          </a:xfrm>
        </p:spPr>
        <p:txBody>
          <a:bodyPr/>
          <a:lstStyle/>
          <a:p>
            <a:r>
              <a:rPr lang="en-US" dirty="0"/>
              <a:t>Develop a complete Microsoft Fabric solution leveraging real-time analytics, data warehousing, data </a:t>
            </a:r>
            <a:r>
              <a:rPr lang="en-US" dirty="0" err="1"/>
              <a:t>lakehouse</a:t>
            </a:r>
            <a:r>
              <a:rPr lang="en-US" dirty="0"/>
              <a:t>, Data Activator, data science, and Power BI.</a:t>
            </a:r>
          </a:p>
          <a:p>
            <a:r>
              <a:rPr lang="en-US" dirty="0">
                <a:hlinkClick r:id="rId2"/>
              </a:rPr>
              <a:t>https://aka.ms/fabricrealtimelab</a:t>
            </a:r>
            <a:endParaRPr lang="en-US" dirty="0"/>
          </a:p>
          <a:p>
            <a:endParaRPr lang="en-US" dirty="0"/>
          </a:p>
        </p:txBody>
      </p:sp>
    </p:spTree>
    <p:extLst>
      <p:ext uri="{BB962C8B-B14F-4D97-AF65-F5344CB8AC3E}">
        <p14:creationId xmlns:p14="http://schemas.microsoft.com/office/powerpoint/2010/main" val="39880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6BFE9-BFEC-CD70-1348-2F4AC44BB11D}"/>
              </a:ext>
            </a:extLst>
          </p:cNvPr>
          <p:cNvSpPr>
            <a:spLocks noGrp="1"/>
          </p:cNvSpPr>
          <p:nvPr>
            <p:ph type="title" idx="4294967295"/>
          </p:nvPr>
        </p:nvSpPr>
        <p:spPr>
          <a:xfrm>
            <a:off x="7199313" y="4038600"/>
            <a:ext cx="3613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a:solidFill>
                  <a:srgbClr val="B238BA"/>
                </a:solidFill>
                <a:ea typeface="+mn-ea"/>
              </a:rPr>
              <a:t>The Workshop</a:t>
            </a:r>
            <a:endPar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19104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4" name="Picture 3" descr="A close up of a hexagon">
            <a:extLst>
              <a:ext uri="{FF2B5EF4-FFF2-40B4-BE49-F238E27FC236}">
                <a16:creationId xmlns:a16="http://schemas.microsoft.com/office/drawing/2014/main" id="{F7B1A9A5-5710-777F-DE83-AADD2B2F7E5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3100071">
            <a:off x="-64713" y="5015635"/>
            <a:ext cx="2584636" cy="2371087"/>
          </a:xfrm>
          <a:prstGeom prst="rect">
            <a:avLst/>
          </a:prstGeom>
        </p:spPr>
      </p:pic>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34000" y="1144745"/>
            <a:ext cx="6858000" cy="5846802"/>
          </a:xfrm>
          <a:prstGeom prst="ellipse">
            <a:avLst/>
          </a:prstGeom>
          <a:ln>
            <a:noFill/>
          </a:ln>
          <a:effectLst>
            <a:softEdge rad="112500"/>
          </a:effectLst>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584200" y="1363686"/>
            <a:ext cx="4857124" cy="4638529"/>
          </a:xfrm>
        </p:spPr>
        <p:txBody>
          <a:bodyPr/>
          <a:lstStyle/>
          <a:p>
            <a:pPr marL="0" indent="0">
              <a:buNone/>
            </a:pPr>
            <a:r>
              <a:rPr lang="en-US" i="1" err="1"/>
              <a:t>AbboCost</a:t>
            </a:r>
            <a:r>
              <a:rPr lang="en-US" i="1"/>
              <a:t> Financial </a:t>
            </a:r>
            <a:r>
              <a:rPr lang="en-US"/>
              <a:t>is a small firm that monitors several volatile stocks. Their current data feed provides stock prices in real time. This feed is all you have to work with.</a:t>
            </a:r>
          </a:p>
          <a:p>
            <a:pPr marL="0" indent="0">
              <a:buNone/>
            </a:pPr>
            <a:r>
              <a:rPr lang="en-US" b="1"/>
              <a:t>Your goal: </a:t>
            </a:r>
            <a:r>
              <a:rPr lang="en-US"/>
              <a:t>support the development of this fledgling company by developing a modern data analytics solution.</a:t>
            </a:r>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24244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Lab</a:t>
            </a:r>
          </a:p>
          <a:p>
            <a:pPr>
              <a:spcBef>
                <a:spcPts val="1000"/>
              </a:spcBef>
              <a:buFont typeface="Arial" panose="020B0604020202020204" pitchFamily="34" charset="0"/>
              <a:buNone/>
              <a:defRPr/>
            </a:pPr>
            <a:r>
              <a:rPr lang="en-US" sz="4000">
                <a:solidFill>
                  <a:srgbClr val="B238BA"/>
                </a:solidFill>
                <a:ea typeface="+mn-ea"/>
              </a:rPr>
              <a:t>Environment</a:t>
            </a:r>
          </a:p>
          <a:p>
            <a:pPr>
              <a:spcBef>
                <a:spcPts val="1000"/>
              </a:spcBef>
              <a:buFont typeface="Arial" panose="020B0604020202020204" pitchFamily="34" charset="0"/>
              <a:buNone/>
              <a:defRPr/>
            </a:pPr>
            <a:r>
              <a:rPr lang="en-US" sz="4000">
                <a:solidFill>
                  <a:srgbClr val="B238BA"/>
                </a:solidFill>
                <a:ea typeface="+mn-ea"/>
              </a:rPr>
              <a:t>Setup</a:t>
            </a:r>
          </a:p>
        </p:txBody>
      </p:sp>
    </p:spTree>
    <p:extLst>
      <p:ext uri="{BB962C8B-B14F-4D97-AF65-F5344CB8AC3E}">
        <p14:creationId xmlns:p14="http://schemas.microsoft.com/office/powerpoint/2010/main" val="150179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24831" y="967675"/>
            <a:ext cx="5455899" cy="365126"/>
          </a:xfrm>
        </p:spPr>
        <p:txBody>
          <a:bodyPr/>
          <a:lstStyle/>
          <a:p>
            <a:r>
              <a:rPr lang="en-US"/>
              <a:t>Modules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458260"/>
            <a:ext cx="4939063" cy="4853640"/>
          </a:xfrm>
        </p:spPr>
        <p:txBody>
          <a:bodyPr/>
          <a:lstStyle/>
          <a:p>
            <a:pPr marL="0" indent="0">
              <a:buNone/>
            </a:pPr>
            <a:r>
              <a:rPr lang="en-US" sz="1600" b="1" dirty="0"/>
              <a:t>Content for labs</a:t>
            </a:r>
          </a:p>
          <a:p>
            <a:pPr marL="0" indent="0">
              <a:buNone/>
            </a:pPr>
            <a:r>
              <a:rPr lang="en-US" sz="1600" dirty="0">
                <a:hlinkClick r:id="rId3"/>
              </a:rPr>
              <a:t>https://aka.ms/fabricrealtimelab</a:t>
            </a:r>
            <a:endParaRPr lang="en-US" sz="1600" dirty="0"/>
          </a:p>
          <a:p>
            <a:pPr marL="0" indent="0">
              <a:buNone/>
            </a:pPr>
            <a:endParaRPr lang="en-US" sz="1600" dirty="0"/>
          </a:p>
          <a:p>
            <a:pPr marL="0" indent="0">
              <a:buNone/>
            </a:pPr>
            <a:r>
              <a:rPr lang="en-US" sz="1600" dirty="0"/>
              <a:t>(Placeholder: lab access notes/guidelines)</a:t>
            </a:r>
          </a:p>
          <a:p>
            <a:pPr marL="0" indent="0">
              <a:buNone/>
            </a:pPr>
            <a:endParaRPr lang="en-US" sz="1600" dirty="0"/>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Microsof1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14</a:t>
            </a:fld>
            <a:endParaRPr lang="en-US"/>
          </a:p>
        </p:txBody>
      </p:sp>
      <p:pic>
        <p:nvPicPr>
          <p:cNvPr id="9" name="Picture 8">
            <a:extLst>
              <a:ext uri="{FF2B5EF4-FFF2-40B4-BE49-F238E27FC236}">
                <a16:creationId xmlns:a16="http://schemas.microsoft.com/office/drawing/2014/main" id="{29895294-9502-10DF-5D70-3206F5D5662D}"/>
              </a:ext>
            </a:extLst>
          </p:cNvPr>
          <p:cNvPicPr>
            <a:picLocks noChangeAspect="1"/>
          </p:cNvPicPr>
          <p:nvPr/>
        </p:nvPicPr>
        <p:blipFill>
          <a:blip r:embed="rId4"/>
          <a:stretch>
            <a:fillRect/>
          </a:stretch>
        </p:blipFill>
        <p:spPr>
          <a:xfrm>
            <a:off x="6015749" y="298507"/>
            <a:ext cx="5851420" cy="6289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423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37192" y="967675"/>
            <a:ext cx="6103362" cy="365126"/>
          </a:xfrm>
        </p:spPr>
        <p:txBody>
          <a:bodyPr/>
          <a:lstStyle/>
          <a:p>
            <a:r>
              <a:rPr lang="en-US"/>
              <a:t>Resources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646970"/>
            <a:ext cx="4939063" cy="4563330"/>
          </a:xfrm>
        </p:spPr>
        <p:txBody>
          <a:bodyPr/>
          <a:lstStyle/>
          <a:p>
            <a:pPr marL="0" indent="0">
              <a:buNone/>
            </a:pPr>
            <a:r>
              <a:rPr lang="en-US" sz="1600" b="1"/>
              <a:t>Content for labs</a:t>
            </a:r>
          </a:p>
          <a:p>
            <a:pPr marL="0" indent="0">
              <a:buNone/>
            </a:pPr>
            <a:r>
              <a:rPr lang="en-US" sz="1600">
                <a:hlinkClick r:id="rId3"/>
              </a:rPr>
              <a:t>https://aka.ms/fabricrealtimelab</a:t>
            </a:r>
            <a:endParaRPr lang="en-US" sz="1600"/>
          </a:p>
          <a:p>
            <a:pPr marL="0" indent="0">
              <a:buNone/>
            </a:pPr>
            <a:r>
              <a:rPr lang="en-US" sz="1600"/>
              <a:t>All modules are documented; will likely be skipping Module 04 (Data Activator) due to time constraints.</a:t>
            </a:r>
          </a:p>
          <a:p>
            <a:pPr marL="0" indent="0">
              <a:buNone/>
            </a:pPr>
            <a:endParaRPr lang="en-US" sz="1600"/>
          </a:p>
          <a:p>
            <a:pPr marL="0" indent="0">
              <a:buNone/>
            </a:pPr>
            <a:r>
              <a:rPr lang="en-US" sz="1600" b="1"/>
              <a:t>Resources file (in /files folder)</a:t>
            </a:r>
          </a:p>
          <a:p>
            <a:pPr marL="0" indent="0">
              <a:buNone/>
            </a:pPr>
            <a:r>
              <a:rPr lang="en-US" sz="1600">
                <a:hlinkClick r:id="rId4"/>
              </a:rPr>
              <a:t>https://aka.ms/fabricrealtimelab-resources</a:t>
            </a:r>
            <a:endParaRPr lang="en-US" sz="1600"/>
          </a:p>
          <a:p>
            <a:pPr marL="0" indent="0">
              <a:buNone/>
            </a:pPr>
            <a:r>
              <a:rPr lang="en-US" sz="1600"/>
              <a:t>You can either clone the repo, download files as you go, or download the resources.zip file which contains the notebooks and scripts used throughout the lab.</a:t>
            </a:r>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15</a:t>
            </a:fld>
            <a:endParaRPr lang="en-US"/>
          </a:p>
        </p:txBody>
      </p:sp>
      <p:grpSp>
        <p:nvGrpSpPr>
          <p:cNvPr id="7" name="Group 6">
            <a:extLst>
              <a:ext uri="{FF2B5EF4-FFF2-40B4-BE49-F238E27FC236}">
                <a16:creationId xmlns:a16="http://schemas.microsoft.com/office/drawing/2014/main" id="{D4047387-CB15-21F7-C9AE-5BAB85381419}"/>
              </a:ext>
            </a:extLst>
          </p:cNvPr>
          <p:cNvGrpSpPr/>
          <p:nvPr/>
        </p:nvGrpSpPr>
        <p:grpSpPr>
          <a:xfrm>
            <a:off x="5548875" y="802575"/>
            <a:ext cx="6270172" cy="5111998"/>
            <a:chOff x="5810131" y="155827"/>
            <a:chExt cx="6270172" cy="5111998"/>
          </a:xfrm>
        </p:grpSpPr>
        <p:pic>
          <p:nvPicPr>
            <p:cNvPr id="10" name="Picture 9">
              <a:extLst>
                <a:ext uri="{FF2B5EF4-FFF2-40B4-BE49-F238E27FC236}">
                  <a16:creationId xmlns:a16="http://schemas.microsoft.com/office/drawing/2014/main" id="{0D61FEBD-90DB-5C0B-5875-FF157132E1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
            <a:stretch/>
          </p:blipFill>
          <p:spPr>
            <a:xfrm>
              <a:off x="5810132" y="155827"/>
              <a:ext cx="6270171" cy="5111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39E51248-46EE-00DF-C900-C2343569F144}"/>
                </a:ext>
              </a:extLst>
            </p:cNvPr>
            <p:cNvSpPr/>
            <p:nvPr/>
          </p:nvSpPr>
          <p:spPr>
            <a:xfrm>
              <a:off x="5810131" y="3589446"/>
              <a:ext cx="2249083"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B4FF8B-A7C3-8129-3595-1C4AF9216FAA}"/>
                </a:ext>
              </a:extLst>
            </p:cNvPr>
            <p:cNvSpPr/>
            <p:nvPr/>
          </p:nvSpPr>
          <p:spPr>
            <a:xfrm>
              <a:off x="8240012" y="3939994"/>
              <a:ext cx="1375388"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42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Module 0</a:t>
            </a:r>
            <a:br>
              <a:rPr lang="en-US" sz="4000">
                <a:solidFill>
                  <a:srgbClr val="B238BA"/>
                </a:solidFill>
                <a:ea typeface="+mn-ea"/>
              </a:rPr>
            </a:br>
            <a:r>
              <a:rPr lang="en-US" sz="4000">
                <a:solidFill>
                  <a:srgbClr val="B238BA"/>
                </a:solidFill>
                <a:ea typeface="+mn-ea"/>
              </a:rPr>
              <a:t>Introduction to Real-time Analytics and Setup</a:t>
            </a:r>
          </a:p>
        </p:txBody>
      </p:sp>
    </p:spTree>
    <p:extLst>
      <p:ext uri="{BB962C8B-B14F-4D97-AF65-F5344CB8AC3E}">
        <p14:creationId xmlns:p14="http://schemas.microsoft.com/office/powerpoint/2010/main" val="149622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635034" y="1308174"/>
            <a:ext cx="10847430" cy="365126"/>
          </a:xfrm>
        </p:spPr>
        <p:txBody>
          <a:bodyPr/>
          <a:lstStyle/>
          <a:p>
            <a:r>
              <a:rPr lang="en-US" sz="1800"/>
              <a:t>Find insights, track progress, and make decisions faster.</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635034" y="647231"/>
            <a:ext cx="10847430" cy="593740"/>
          </a:xfrm>
        </p:spPr>
        <p:txBody>
          <a:bodyPr>
            <a:noAutofit/>
          </a:bodyPr>
          <a:lstStyle/>
          <a:p>
            <a:pPr>
              <a:lnSpc>
                <a:spcPct val="110000"/>
              </a:lnSpc>
              <a:spcBef>
                <a:spcPct val="0"/>
              </a:spcBef>
            </a:pPr>
            <a:r>
              <a:rPr lang="en-US">
                <a:solidFill>
                  <a:srgbClr val="117865"/>
                </a:solidFill>
                <a:ea typeface="+mj-ea"/>
              </a:rPr>
              <a:t>Fabric Real-Time Analytics (RTA)</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8" name="Content Placeholder 2">
            <a:extLst>
              <a:ext uri="{FF2B5EF4-FFF2-40B4-BE49-F238E27FC236}">
                <a16:creationId xmlns:a16="http://schemas.microsoft.com/office/drawing/2014/main" id="{1BBC3DC0-9AC9-30B9-6AC8-FCA397E36503}"/>
              </a:ext>
            </a:extLst>
          </p:cNvPr>
          <p:cNvGraphicFramePr>
            <a:graphicFrameLocks noGrp="1"/>
          </p:cNvGraphicFramePr>
          <p:nvPr>
            <p:ph sz="quarter" idx="10"/>
            <p:extLst>
              <p:ext uri="{D42A27DB-BD31-4B8C-83A1-F6EECF244321}">
                <p14:modId xmlns:p14="http://schemas.microsoft.com/office/powerpoint/2010/main" val="563895183"/>
              </p:ext>
            </p:extLst>
          </p:nvPr>
        </p:nvGraphicFramePr>
        <p:xfrm>
          <a:off x="608013" y="1867429"/>
          <a:ext cx="10893107" cy="4089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7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79387" y="945444"/>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45527" y="416100"/>
            <a:ext cx="2778726" cy="769940"/>
          </a:xfrm>
        </p:spPr>
        <p:txBody>
          <a:bodyPr>
            <a:noAutofit/>
          </a:bodyPr>
          <a:lstStyle/>
          <a:p>
            <a:pPr>
              <a:lnSpc>
                <a:spcPct val="110000"/>
              </a:lnSpc>
              <a:spcBef>
                <a:spcPct val="0"/>
              </a:spcBef>
            </a:pPr>
            <a:r>
              <a:rPr lang="en-US" err="1">
                <a:solidFill>
                  <a:srgbClr val="117865"/>
                </a:solidFill>
                <a:ea typeface="+mj-ea"/>
              </a:rPr>
              <a:t>Eventstreams</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19</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11" name="Picture 10">
            <a:extLst>
              <a:ext uri="{FF2B5EF4-FFF2-40B4-BE49-F238E27FC236}">
                <a16:creationId xmlns:a16="http://schemas.microsoft.com/office/drawing/2014/main" id="{45BE0E1A-7D02-F5E8-AC07-BFC0D293C02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127" y="3466434"/>
            <a:ext cx="10340219" cy="2813820"/>
          </a:xfrm>
          <a:prstGeom prst="rect">
            <a:avLst/>
          </a:prstGeom>
        </p:spPr>
      </p:pic>
      <p:sp>
        <p:nvSpPr>
          <p:cNvPr id="15" name="TextBox 14">
            <a:extLst>
              <a:ext uri="{FF2B5EF4-FFF2-40B4-BE49-F238E27FC236}">
                <a16:creationId xmlns:a16="http://schemas.microsoft.com/office/drawing/2014/main" id="{DE2958BB-C6FA-F58F-2AD5-58F2AC82AED8}"/>
              </a:ext>
            </a:extLst>
          </p:cNvPr>
          <p:cNvSpPr txBox="1"/>
          <p:nvPr/>
        </p:nvSpPr>
        <p:spPr>
          <a:xfrm>
            <a:off x="807453" y="1457024"/>
            <a:ext cx="11021529" cy="3416320"/>
          </a:xfrm>
          <a:prstGeom prst="rect">
            <a:avLst/>
          </a:prstGeom>
          <a:noFill/>
        </p:spPr>
        <p:txBody>
          <a:bodyPr wrap="square" numCol="2" spcCol="457200">
            <a:spAutoFit/>
          </a:bodyPr>
          <a:lstStyle/>
          <a:p>
            <a:r>
              <a:rPr lang="en-US" b="1"/>
              <a:t>Centralized place for event data</a:t>
            </a:r>
          </a:p>
          <a:p>
            <a:r>
              <a:rPr lang="en-US"/>
              <a:t>Capturing, transforming, and routing event data.</a:t>
            </a:r>
          </a:p>
          <a:p>
            <a:endParaRPr lang="en-US"/>
          </a:p>
          <a:p>
            <a:r>
              <a:rPr lang="en-US" b="1"/>
              <a:t>Various source connectors</a:t>
            </a:r>
          </a:p>
          <a:p>
            <a:r>
              <a:rPr lang="en-US"/>
              <a:t>Fetch event data from diverse source, such as</a:t>
            </a:r>
          </a:p>
          <a:p>
            <a:r>
              <a:rPr lang="en-US"/>
              <a:t>Custom Apps to push into </a:t>
            </a:r>
            <a:r>
              <a:rPr lang="en-US" err="1"/>
              <a:t>Eventstreams</a:t>
            </a:r>
            <a:r>
              <a:rPr lang="en-US"/>
              <a:t>, Azure Event Hub or Samples.</a:t>
            </a:r>
          </a:p>
          <a:p>
            <a:endParaRPr lang="en-US"/>
          </a:p>
          <a:p>
            <a:endParaRPr lang="en-US"/>
          </a:p>
          <a:p>
            <a:endParaRPr lang="en-US"/>
          </a:p>
          <a:p>
            <a:endParaRPr lang="en-US"/>
          </a:p>
          <a:p>
            <a:endParaRPr lang="en-US"/>
          </a:p>
          <a:p>
            <a:r>
              <a:rPr lang="en-US" b="1"/>
              <a:t>No-code experience</a:t>
            </a:r>
          </a:p>
          <a:p>
            <a:r>
              <a:rPr lang="en-US"/>
              <a:t>Drag and drop makes it intuitive and easy to use.</a:t>
            </a:r>
          </a:p>
          <a:p>
            <a:r>
              <a:rPr lang="en-US"/>
              <a:t>Build an end-to-end data flow diagram.</a:t>
            </a:r>
          </a:p>
          <a:p>
            <a:endParaRPr lang="en-US"/>
          </a:p>
          <a:p>
            <a:r>
              <a:rPr lang="en-US" b="1"/>
              <a:t>Multiple destinations</a:t>
            </a:r>
          </a:p>
          <a:p>
            <a:r>
              <a:rPr lang="en-US"/>
              <a:t>Lakehouse, KQL Database, Custom App, Data</a:t>
            </a:r>
          </a:p>
          <a:p>
            <a:r>
              <a:rPr lang="en-US"/>
              <a:t>Activator (Reflex)</a:t>
            </a:r>
          </a:p>
        </p:txBody>
      </p:sp>
    </p:spTree>
    <p:extLst>
      <p:ext uri="{BB962C8B-B14F-4D97-AF65-F5344CB8AC3E}">
        <p14:creationId xmlns:p14="http://schemas.microsoft.com/office/powerpoint/2010/main" val="213320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34CE-5412-0FB6-BB47-1FAED1BB216A}"/>
            </a:ext>
          </a:extLst>
        </p:cNvPr>
        <p:cNvGrpSpPr/>
        <p:nvPr/>
      </p:nvGrpSpPr>
      <p:grpSpPr>
        <a:xfrm>
          <a:off x="0" y="0"/>
          <a:ext cx="0" cy="0"/>
          <a:chOff x="0" y="0"/>
          <a:chExt cx="0" cy="0"/>
        </a:xfrm>
      </p:grpSpPr>
      <p:pic>
        <p:nvPicPr>
          <p:cNvPr id="29" name="Picture 28" descr="A colorful object with a half of a half circle&#10;&#10;Description automatically generated with medium confidence">
            <a:extLst>
              <a:ext uri="{FF2B5EF4-FFF2-40B4-BE49-F238E27FC236}">
                <a16:creationId xmlns:a16="http://schemas.microsoft.com/office/drawing/2014/main" id="{8DCB2DE5-F679-2FAB-A078-6975DF6011E9}"/>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Text Placeholder 102">
            <a:extLst>
              <a:ext uri="{FF2B5EF4-FFF2-40B4-BE49-F238E27FC236}">
                <a16:creationId xmlns:a16="http://schemas.microsoft.com/office/drawing/2014/main" id="{E64D71DD-115B-6ABA-5A3D-961555E1249F}"/>
              </a:ext>
            </a:extLst>
          </p:cNvPr>
          <p:cNvSpPr>
            <a:spLocks noGrp="1"/>
          </p:cNvSpPr>
          <p:nvPr>
            <p:ph type="body" sz="quarter" idx="29" hasCustomPrompt="1"/>
          </p:nvPr>
        </p:nvSpPr>
        <p:spPr>
          <a:xfrm>
            <a:off x="7950119" y="1469682"/>
            <a:ext cx="3853368"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Welcome and Schedule</a:t>
            </a:r>
          </a:p>
        </p:txBody>
      </p:sp>
      <p:sp>
        <p:nvSpPr>
          <p:cNvPr id="31" name="Text Placeholder 102">
            <a:extLst>
              <a:ext uri="{FF2B5EF4-FFF2-40B4-BE49-F238E27FC236}">
                <a16:creationId xmlns:a16="http://schemas.microsoft.com/office/drawing/2014/main" id="{7889B41C-74C1-CB6A-474C-6D6431EE1842}"/>
              </a:ext>
            </a:extLst>
          </p:cNvPr>
          <p:cNvSpPr>
            <a:spLocks noGrp="1"/>
          </p:cNvSpPr>
          <p:nvPr>
            <p:ph type="body" sz="quarter" idx="32" hasCustomPrompt="1"/>
          </p:nvPr>
        </p:nvSpPr>
        <p:spPr>
          <a:xfrm>
            <a:off x="7950119" y="2874536"/>
            <a:ext cx="373101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Microsoft Fabric Overview</a:t>
            </a:r>
          </a:p>
        </p:txBody>
      </p:sp>
      <p:sp>
        <p:nvSpPr>
          <p:cNvPr id="32" name="Text Placeholder 102">
            <a:extLst>
              <a:ext uri="{FF2B5EF4-FFF2-40B4-BE49-F238E27FC236}">
                <a16:creationId xmlns:a16="http://schemas.microsoft.com/office/drawing/2014/main" id="{627354AC-7E89-9069-A343-45D32469B2AC}"/>
              </a:ext>
            </a:extLst>
          </p:cNvPr>
          <p:cNvSpPr>
            <a:spLocks noGrp="1"/>
          </p:cNvSpPr>
          <p:nvPr>
            <p:ph type="body" sz="quarter" idx="35" hasCustomPrompt="1"/>
          </p:nvPr>
        </p:nvSpPr>
        <p:spPr>
          <a:xfrm>
            <a:off x="7950119" y="4254553"/>
            <a:ext cx="3776095"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Fabric Workshop</a:t>
            </a:r>
          </a:p>
        </p:txBody>
      </p:sp>
      <p:sp>
        <p:nvSpPr>
          <p:cNvPr id="33" name="Text Placeholder 102">
            <a:extLst>
              <a:ext uri="{FF2B5EF4-FFF2-40B4-BE49-F238E27FC236}">
                <a16:creationId xmlns:a16="http://schemas.microsoft.com/office/drawing/2014/main" id="{80BE1F06-8164-79A3-2121-BEC3AFE98996}"/>
              </a:ext>
            </a:extLst>
          </p:cNvPr>
          <p:cNvSpPr>
            <a:spLocks noGrp="1"/>
          </p:cNvSpPr>
          <p:nvPr>
            <p:ph type="body" sz="quarter" idx="38" hasCustomPrompt="1"/>
          </p:nvPr>
        </p:nvSpPr>
        <p:spPr>
          <a:xfrm>
            <a:off x="7950118" y="5659407"/>
            <a:ext cx="3853367"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Wrap-up, Q&amp;A, Feedback</a:t>
            </a:r>
          </a:p>
        </p:txBody>
      </p:sp>
      <p:sp>
        <p:nvSpPr>
          <p:cNvPr id="34" name="Vertical Text Placeholder 3">
            <a:extLst>
              <a:ext uri="{FF2B5EF4-FFF2-40B4-BE49-F238E27FC236}">
                <a16:creationId xmlns:a16="http://schemas.microsoft.com/office/drawing/2014/main" id="{28C9F683-35CC-34BC-7EE4-8CC9EF5DA6A5}"/>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35" name="Text Placeholder 11">
            <a:extLst>
              <a:ext uri="{FF2B5EF4-FFF2-40B4-BE49-F238E27FC236}">
                <a16:creationId xmlns:a16="http://schemas.microsoft.com/office/drawing/2014/main" id="{E7698807-49A3-4169-DFDE-689495CA3FBA}"/>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36" name="Text Placeholder 11">
            <a:extLst>
              <a:ext uri="{FF2B5EF4-FFF2-40B4-BE49-F238E27FC236}">
                <a16:creationId xmlns:a16="http://schemas.microsoft.com/office/drawing/2014/main" id="{8C556828-BF5B-A1FB-AE87-8C30C36FB433}"/>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37" name="Text Placeholder 11">
            <a:extLst>
              <a:ext uri="{FF2B5EF4-FFF2-40B4-BE49-F238E27FC236}">
                <a16:creationId xmlns:a16="http://schemas.microsoft.com/office/drawing/2014/main" id="{89E45E9E-633B-E692-64C3-3ED076285163}"/>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38" name="Text Placeholder 11">
            <a:extLst>
              <a:ext uri="{FF2B5EF4-FFF2-40B4-BE49-F238E27FC236}">
                <a16:creationId xmlns:a16="http://schemas.microsoft.com/office/drawing/2014/main" id="{4D54A76E-FBF2-4D03-5DB3-E1A823B36076}"/>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24533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20</a:t>
            </a:fld>
            <a:endParaRPr lang="en-US"/>
          </a:p>
        </p:txBody>
      </p:sp>
      <p:pic>
        <p:nvPicPr>
          <p:cNvPr id="9" name="Picture 8">
            <a:extLst>
              <a:ext uri="{FF2B5EF4-FFF2-40B4-BE49-F238E27FC236}">
                <a16:creationId xmlns:a16="http://schemas.microsoft.com/office/drawing/2014/main" id="{14AB5842-0509-9D51-BC55-AD5F9C38AE0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989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a:t>Goals: Understand the solution and connect to the workshop Event Hub. (You may run the generator yourself, if you prefer.)</a:t>
            </a:r>
          </a:p>
          <a:p>
            <a:pPr marL="0" indent="0">
              <a:buNone/>
            </a:pPr>
            <a:endParaRPr lang="en-US"/>
          </a:p>
          <a:p>
            <a:pPr marL="0" indent="0">
              <a:buNone/>
            </a:pPr>
            <a:r>
              <a:rPr lang="en-US"/>
              <a:t>The data feed will produce 3 pieces of information: stock symbol, current price, and timestamp.</a:t>
            </a:r>
          </a:p>
          <a:p>
            <a:pPr marL="0" indent="0">
              <a:buNone/>
            </a:pPr>
            <a:endParaRPr lang="en-US"/>
          </a:p>
          <a:p>
            <a:pPr marL="0" indent="0">
              <a:buNone/>
            </a:pPr>
            <a:endParaRPr lang="en-US"/>
          </a:p>
          <a:p>
            <a:endParaRPr lang="en-US"/>
          </a:p>
          <a:p>
            <a:endParaRPr lang="en-US"/>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284" y="3601847"/>
            <a:ext cx="10340219" cy="2813820"/>
          </a:xfrm>
          <a:prstGeom prst="rect">
            <a:avLst/>
          </a:prstGeom>
        </p:spPr>
      </p:pic>
      <p:sp>
        <p:nvSpPr>
          <p:cNvPr id="4" name="Rectangle 3">
            <a:extLst>
              <a:ext uri="{FF2B5EF4-FFF2-40B4-BE49-F238E27FC236}">
                <a16:creationId xmlns:a16="http://schemas.microsoft.com/office/drawing/2014/main" id="{AC9FCD01-3251-527A-FD2B-944A834EDADA}"/>
              </a:ext>
            </a:extLst>
          </p:cNvPr>
          <p:cNvSpPr/>
          <p:nvPr/>
        </p:nvSpPr>
        <p:spPr>
          <a:xfrm>
            <a:off x="886002" y="4117965"/>
            <a:ext cx="7105059" cy="1781583"/>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642685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1</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Database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474697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91375" y="3373922"/>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91375" y="2786545"/>
            <a:ext cx="2778726" cy="769940"/>
          </a:xfrm>
        </p:spPr>
        <p:txBody>
          <a:bodyPr>
            <a:noAutofit/>
          </a:bodyPr>
          <a:lstStyle/>
          <a:p>
            <a:pPr>
              <a:lnSpc>
                <a:spcPct val="110000"/>
              </a:lnSpc>
              <a:spcBef>
                <a:spcPct val="0"/>
              </a:spcBef>
            </a:pPr>
            <a:r>
              <a:rPr lang="en-US">
                <a:solidFill>
                  <a:srgbClr val="117865"/>
                </a:solidFill>
                <a:ea typeface="+mj-ea"/>
              </a:rPr>
              <a:t>KQL Database</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23</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6" name="Diagram 5">
            <a:extLst>
              <a:ext uri="{FF2B5EF4-FFF2-40B4-BE49-F238E27FC236}">
                <a16:creationId xmlns:a16="http://schemas.microsoft.com/office/drawing/2014/main" id="{E89EF506-585F-4F05-1138-22394888D08A}"/>
              </a:ext>
            </a:extLst>
          </p:cNvPr>
          <p:cNvGraphicFramePr/>
          <p:nvPr>
            <p:extLst>
              <p:ext uri="{D42A27DB-BD31-4B8C-83A1-F6EECF244321}">
                <p14:modId xmlns:p14="http://schemas.microsoft.com/office/powerpoint/2010/main" val="2699075492"/>
              </p:ext>
            </p:extLst>
          </p:nvPr>
        </p:nvGraphicFramePr>
        <p:xfrm>
          <a:off x="3572625" y="6472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4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a:t>Goals: Create and configure a KQL database to ingest data</a:t>
            </a:r>
          </a:p>
          <a:p>
            <a:pPr marL="0" indent="0">
              <a:buNone/>
            </a:pPr>
            <a:r>
              <a:rPr lang="en-US"/>
              <a:t>With data being fed to the </a:t>
            </a:r>
            <a:r>
              <a:rPr lang="en-US" err="1"/>
              <a:t>Eventstream</a:t>
            </a:r>
            <a:r>
              <a:rPr lang="en-US"/>
              <a:t>, this module focuses on creating and KQL database as a data sink.</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7742" y="2812453"/>
            <a:ext cx="7998162" cy="3755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2</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Queries</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55725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22314" y="995879"/>
            <a:ext cx="2606446" cy="365126"/>
          </a:xfrm>
        </p:spPr>
        <p:txBody>
          <a:bodyPr/>
          <a:lstStyle/>
          <a:p>
            <a:r>
              <a:rPr lang="en-US" sz="1800"/>
              <a:t>Overview</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2778726" cy="769940"/>
          </a:xfrm>
        </p:spPr>
        <p:txBody>
          <a:bodyPr>
            <a:noAutofit/>
          </a:bodyPr>
          <a:lstStyle/>
          <a:p>
            <a:pPr>
              <a:lnSpc>
                <a:spcPct val="110000"/>
              </a:lnSpc>
              <a:spcBef>
                <a:spcPct val="0"/>
              </a:spcBef>
            </a:pPr>
            <a:r>
              <a:rPr lang="en-US">
                <a:solidFill>
                  <a:srgbClr val="117865"/>
                </a:solidFill>
                <a:ea typeface="+mj-ea"/>
              </a:rPr>
              <a:t>KQL </a:t>
            </a:r>
            <a:r>
              <a:rPr lang="en-US" err="1">
                <a:solidFill>
                  <a:srgbClr val="117865"/>
                </a:solidFill>
                <a:ea typeface="+mj-ea"/>
              </a:rPr>
              <a:t>Queryset</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26</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5" name="TextBox 4">
            <a:extLst>
              <a:ext uri="{FF2B5EF4-FFF2-40B4-BE49-F238E27FC236}">
                <a16:creationId xmlns:a16="http://schemas.microsoft.com/office/drawing/2014/main" id="{290560B5-15F3-FF7A-DDA1-0406D914A414}"/>
              </a:ext>
            </a:extLst>
          </p:cNvPr>
          <p:cNvSpPr txBox="1"/>
          <p:nvPr/>
        </p:nvSpPr>
        <p:spPr>
          <a:xfrm>
            <a:off x="448887" y="1658488"/>
            <a:ext cx="6096000" cy="3693319"/>
          </a:xfrm>
          <a:prstGeom prst="rect">
            <a:avLst/>
          </a:prstGeom>
          <a:noFill/>
        </p:spPr>
        <p:txBody>
          <a:bodyPr wrap="square">
            <a:spAutoFit/>
          </a:bodyPr>
          <a:lstStyle/>
          <a:p>
            <a:r>
              <a:rPr lang="en-US"/>
              <a:t>Uses the Kusto Query Language (KQL) for </a:t>
            </a:r>
            <a:r>
              <a:rPr lang="en-US" b="1"/>
              <a:t>creating queries</a:t>
            </a:r>
            <a:r>
              <a:rPr lang="en-US"/>
              <a:t>,</a:t>
            </a:r>
          </a:p>
          <a:p>
            <a:r>
              <a:rPr lang="en-US"/>
              <a:t>views, functions, control commands, customize results and</a:t>
            </a:r>
          </a:p>
          <a:p>
            <a:r>
              <a:rPr lang="en-US"/>
              <a:t>also supports many SQL functions.</a:t>
            </a:r>
          </a:p>
          <a:p>
            <a:endParaRPr lang="en-US"/>
          </a:p>
          <a:p>
            <a:r>
              <a:rPr lang="en-US" b="1"/>
              <a:t>Tabs</a:t>
            </a:r>
            <a:r>
              <a:rPr lang="en-US"/>
              <a:t> in the KQL </a:t>
            </a:r>
            <a:r>
              <a:rPr lang="en-US" err="1"/>
              <a:t>queryset</a:t>
            </a:r>
            <a:r>
              <a:rPr lang="en-US"/>
              <a:t> can be associated with a different</a:t>
            </a:r>
          </a:p>
          <a:p>
            <a:r>
              <a:rPr lang="en-US"/>
              <a:t>KQL database.</a:t>
            </a:r>
          </a:p>
          <a:p>
            <a:endParaRPr lang="en-US"/>
          </a:p>
          <a:p>
            <a:r>
              <a:rPr lang="en-US" b="1"/>
              <a:t>Save queries </a:t>
            </a:r>
            <a:r>
              <a:rPr lang="en-US"/>
              <a:t>for later use or share with others to</a:t>
            </a:r>
          </a:p>
          <a:p>
            <a:r>
              <a:rPr lang="en-US"/>
              <a:t>collaborate on data exploration.</a:t>
            </a:r>
          </a:p>
          <a:p>
            <a:endParaRPr lang="en-US"/>
          </a:p>
          <a:p>
            <a:r>
              <a:rPr lang="en-US"/>
              <a:t>You can also change the KQL database associated with any</a:t>
            </a:r>
          </a:p>
          <a:p>
            <a:r>
              <a:rPr lang="en-US"/>
              <a:t>tab, allowing you to run the same query on data in different</a:t>
            </a:r>
          </a:p>
          <a:p>
            <a:r>
              <a:rPr lang="en-US"/>
              <a:t>states.</a:t>
            </a:r>
          </a:p>
        </p:txBody>
      </p:sp>
      <p:pic>
        <p:nvPicPr>
          <p:cNvPr id="8" name="Picture 7">
            <a:extLst>
              <a:ext uri="{FF2B5EF4-FFF2-40B4-BE49-F238E27FC236}">
                <a16:creationId xmlns:a16="http://schemas.microsoft.com/office/drawing/2014/main" id="{C40B4AF0-329A-D7DE-9563-A9E6E628EF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44887" y="615577"/>
            <a:ext cx="5647113" cy="5626845"/>
          </a:xfrm>
          <a:prstGeom prst="rect">
            <a:avLst/>
          </a:prstGeom>
        </p:spPr>
      </p:pic>
    </p:spTree>
    <p:extLst>
      <p:ext uri="{BB962C8B-B14F-4D97-AF65-F5344CB8AC3E}">
        <p14:creationId xmlns:p14="http://schemas.microsoft.com/office/powerpoint/2010/main" val="2997381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4888062" cy="769940"/>
          </a:xfrm>
        </p:spPr>
        <p:txBody>
          <a:bodyPr>
            <a:noAutofit/>
          </a:bodyPr>
          <a:lstStyle/>
          <a:p>
            <a:pPr>
              <a:lnSpc>
                <a:spcPct val="110000"/>
              </a:lnSpc>
              <a:spcBef>
                <a:spcPct val="0"/>
              </a:spcBef>
            </a:pPr>
            <a:r>
              <a:rPr lang="en-US">
                <a:solidFill>
                  <a:srgbClr val="117865"/>
                </a:solidFill>
                <a:ea typeface="+mj-ea"/>
              </a:rPr>
              <a:t>What is a Kusto query?</a:t>
            </a: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27</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6" name="Picture 5">
            <a:extLst>
              <a:ext uri="{FF2B5EF4-FFF2-40B4-BE49-F238E27FC236}">
                <a16:creationId xmlns:a16="http://schemas.microsoft.com/office/drawing/2014/main" id="{9E9BB98D-EB83-9364-112F-D1B4BC2EA5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48" r="3834"/>
          <a:stretch/>
        </p:blipFill>
        <p:spPr>
          <a:xfrm>
            <a:off x="6021223" y="872545"/>
            <a:ext cx="6083456" cy="5439355"/>
          </a:xfrm>
          <a:prstGeom prst="rect">
            <a:avLst/>
          </a:prstGeom>
        </p:spPr>
      </p:pic>
      <p:sp>
        <p:nvSpPr>
          <p:cNvPr id="5" name="TextBox 4">
            <a:extLst>
              <a:ext uri="{FF2B5EF4-FFF2-40B4-BE49-F238E27FC236}">
                <a16:creationId xmlns:a16="http://schemas.microsoft.com/office/drawing/2014/main" id="{290560B5-15F3-FF7A-DDA1-0406D914A414}"/>
              </a:ext>
            </a:extLst>
          </p:cNvPr>
          <p:cNvSpPr txBox="1"/>
          <p:nvPr/>
        </p:nvSpPr>
        <p:spPr>
          <a:xfrm>
            <a:off x="460245" y="1139766"/>
            <a:ext cx="5957593" cy="5355312"/>
          </a:xfrm>
          <a:prstGeom prst="rect">
            <a:avLst/>
          </a:prstGeom>
          <a:noFill/>
        </p:spPr>
        <p:txBody>
          <a:bodyPr wrap="square">
            <a:spAutoFit/>
          </a:bodyPr>
          <a:lstStyle/>
          <a:p>
            <a:r>
              <a:rPr lang="en-US"/>
              <a:t>A </a:t>
            </a:r>
            <a:r>
              <a:rPr lang="en-US" b="1"/>
              <a:t>Kusto query </a:t>
            </a:r>
            <a:r>
              <a:rPr lang="en-US"/>
              <a:t>is a read-only* request to process data and return results.</a:t>
            </a:r>
          </a:p>
          <a:p>
            <a:endParaRPr lang="en-US"/>
          </a:p>
          <a:p>
            <a:r>
              <a:rPr lang="en-US"/>
              <a:t>Has one or more query statements and returns data in a tabular or graph format.</a:t>
            </a:r>
          </a:p>
          <a:p>
            <a:endParaRPr lang="en-US"/>
          </a:p>
          <a:p>
            <a:r>
              <a:rPr lang="en-US"/>
              <a:t>Statements are sequenced by a pipe (|). </a:t>
            </a:r>
            <a:r>
              <a:rPr lang="en-US" b="1"/>
              <a:t>Data flows, or is piped, from one operator to the next.</a:t>
            </a:r>
          </a:p>
          <a:p>
            <a:endParaRPr lang="en-US"/>
          </a:p>
          <a:p>
            <a:r>
              <a:rPr lang="en-US"/>
              <a:t>It's like a funnel, where you start out with an entire data table.</a:t>
            </a:r>
          </a:p>
          <a:p>
            <a:endParaRPr lang="en-US"/>
          </a:p>
          <a:p>
            <a:r>
              <a:rPr lang="en-US"/>
              <a:t>The data is filtered/manipulated at each step and then fed into the following step.</a:t>
            </a:r>
          </a:p>
          <a:p>
            <a:endParaRPr lang="en-US"/>
          </a:p>
          <a:p>
            <a:r>
              <a:rPr lang="en-US"/>
              <a:t>Each time the data passes through another operator, it's filtered, rearranged, or summarized. </a:t>
            </a:r>
          </a:p>
          <a:p>
            <a:endParaRPr lang="en-US"/>
          </a:p>
          <a:p>
            <a:r>
              <a:rPr lang="en-US" sz="1400"/>
              <a:t>* Feb 2024: </a:t>
            </a:r>
            <a:r>
              <a:rPr lang="en-US" sz="1400">
                <a:hlinkClick r:id="rId3"/>
              </a:rPr>
              <a:t>Update command </a:t>
            </a:r>
            <a:r>
              <a:rPr lang="en-US" sz="1400"/>
              <a:t>now in preview</a:t>
            </a:r>
          </a:p>
        </p:txBody>
      </p:sp>
    </p:spTree>
    <p:extLst>
      <p:ext uri="{BB962C8B-B14F-4D97-AF65-F5344CB8AC3E}">
        <p14:creationId xmlns:p14="http://schemas.microsoft.com/office/powerpoint/2010/main" val="262112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500103" y="1314956"/>
            <a:ext cx="10893107" cy="5097203"/>
          </a:xfrm>
        </p:spPr>
        <p:txBody>
          <a:bodyPr/>
          <a:lstStyle/>
          <a:p>
            <a:pPr marL="0" indent="0">
              <a:buNone/>
            </a:pPr>
            <a:r>
              <a:rPr lang="en-US"/>
              <a:t>… | count</a:t>
            </a:r>
          </a:p>
          <a:p>
            <a:pPr marL="457200" lvl="1" indent="0">
              <a:buNone/>
            </a:pPr>
            <a:r>
              <a:rPr lang="en-US"/>
              <a:t>Counts records in input table (e.g. T)</a:t>
            </a:r>
          </a:p>
          <a:p>
            <a:pPr marL="0" indent="0">
              <a:buNone/>
            </a:pPr>
            <a:r>
              <a:rPr lang="en-US"/>
              <a:t>… | take 10</a:t>
            </a:r>
          </a:p>
          <a:p>
            <a:pPr marL="457200" lvl="1" indent="0">
              <a:buNone/>
            </a:pPr>
            <a:r>
              <a:rPr lang="en-US"/>
              <a:t>Get few records - to familiarize yourself with the data. No actual order ensured.</a:t>
            </a:r>
          </a:p>
          <a:p>
            <a:pPr marL="0" indent="0">
              <a:buNone/>
            </a:pPr>
            <a:r>
              <a:rPr lang="en-US"/>
              <a:t>… | where Timestamp &gt; ago(10m) and </a:t>
            </a:r>
            <a:r>
              <a:rPr lang="en-US" err="1"/>
              <a:t>UserId</a:t>
            </a:r>
            <a:r>
              <a:rPr lang="en-US"/>
              <a:t> == '</a:t>
            </a:r>
            <a:r>
              <a:rPr lang="en-US" err="1"/>
              <a:t>abdcdef</a:t>
            </a:r>
            <a:r>
              <a:rPr lang="en-US"/>
              <a:t>'</a:t>
            </a:r>
          </a:p>
          <a:p>
            <a:pPr marL="457200" lvl="1" indent="0">
              <a:buNone/>
            </a:pPr>
            <a:r>
              <a:rPr lang="en-US"/>
              <a:t>Filtering on a specific fields</a:t>
            </a:r>
          </a:p>
          <a:p>
            <a:pPr marL="0" indent="0">
              <a:buNone/>
            </a:pPr>
            <a:r>
              <a:rPr lang="en-US"/>
              <a:t>… | project Col1, Col2, …</a:t>
            </a:r>
          </a:p>
          <a:p>
            <a:pPr marL="457200" lvl="1" indent="0">
              <a:buNone/>
            </a:pPr>
            <a:r>
              <a:rPr lang="en-US"/>
              <a:t>Choose some columns (great if input table has dozens of columns)</a:t>
            </a:r>
          </a:p>
          <a:p>
            <a:pPr marL="0" indent="0">
              <a:buNone/>
            </a:pPr>
            <a:r>
              <a:rPr lang="en-US"/>
              <a:t>… | extend NewCol1=Col1+Col2</a:t>
            </a:r>
          </a:p>
          <a:p>
            <a:pPr marL="457200" lvl="1" indent="0">
              <a:buNone/>
            </a:pPr>
            <a:r>
              <a:rPr lang="en-US"/>
              <a:t>Introduces new calculated columns</a:t>
            </a:r>
          </a:p>
          <a:p>
            <a:pPr marL="0" indent="0">
              <a:buNone/>
            </a:pPr>
            <a:r>
              <a:rPr lang="en-US"/>
              <a:t>… | sort by Timestamp ASC</a:t>
            </a:r>
          </a:p>
          <a:p>
            <a:pPr marL="457200" lvl="1" indent="0">
              <a:buNone/>
            </a:pPr>
            <a:r>
              <a:rPr lang="en-US"/>
              <a:t>Sorts result (also can use Order By)</a:t>
            </a:r>
          </a:p>
          <a:p>
            <a:pPr marL="0" indent="0">
              <a:buNone/>
            </a:pPr>
            <a:r>
              <a:rPr lang="en-US"/>
              <a:t>… | render </a:t>
            </a:r>
            <a:r>
              <a:rPr lang="en-US" err="1"/>
              <a:t>timechart</a:t>
            </a:r>
            <a:endParaRPr lang="en-US"/>
          </a:p>
          <a:p>
            <a:pPr marL="457200" lvl="1" indent="0">
              <a:buNone/>
            </a:pPr>
            <a:r>
              <a:rPr lang="en-US"/>
              <a:t>Render data into a visual plot while exploring</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Basic Operations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28</a:t>
            </a:fld>
            <a:endParaRPr lang="en-US"/>
          </a:p>
        </p:txBody>
      </p:sp>
    </p:spTree>
    <p:extLst>
      <p:ext uri="{BB962C8B-B14F-4D97-AF65-F5344CB8AC3E}">
        <p14:creationId xmlns:p14="http://schemas.microsoft.com/office/powerpoint/2010/main" val="27073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635034" y="1240971"/>
            <a:ext cx="10893107" cy="5097203"/>
          </a:xfrm>
        </p:spPr>
        <p:txBody>
          <a:bodyPr numCol="2"/>
          <a:lstStyle/>
          <a:p>
            <a:pPr marL="0" indent="0">
              <a:buNone/>
            </a:pPr>
            <a:r>
              <a:rPr lang="en-US" b="1"/>
              <a:t>Schema is </a:t>
            </a:r>
          </a:p>
          <a:p>
            <a:pPr marL="0" indent="0">
              <a:buNone/>
            </a:pPr>
            <a:r>
              <a:rPr lang="en-US"/>
              <a:t>Relational, Lightweight, Dynamic </a:t>
            </a:r>
          </a:p>
          <a:p>
            <a:pPr marL="0" indent="0">
              <a:buNone/>
            </a:pPr>
            <a:endParaRPr lang="en-US"/>
          </a:p>
          <a:p>
            <a:pPr marL="0" indent="0">
              <a:buNone/>
            </a:pPr>
            <a:r>
              <a:rPr lang="en-US" b="1"/>
              <a:t>Databases </a:t>
            </a:r>
          </a:p>
          <a:p>
            <a:pPr marL="0" indent="0">
              <a:buNone/>
            </a:pPr>
            <a:r>
              <a:rPr lang="en-US"/>
              <a:t>Authorization boundary </a:t>
            </a:r>
          </a:p>
          <a:p>
            <a:pPr marL="0" indent="0">
              <a:buNone/>
            </a:pPr>
            <a:r>
              <a:rPr lang="en-US"/>
              <a:t>Transaction boundary </a:t>
            </a:r>
          </a:p>
          <a:p>
            <a:pPr marL="0" indent="0">
              <a:buNone/>
            </a:pPr>
            <a:r>
              <a:rPr lang="en-US"/>
              <a:t>But not query boundary! </a:t>
            </a:r>
          </a:p>
          <a:p>
            <a:pPr marL="0" indent="0">
              <a:buNone/>
            </a:pPr>
            <a:r>
              <a:rPr lang="en-US"/>
              <a:t>Supporting cross-database and cross-cluster queries </a:t>
            </a:r>
          </a:p>
          <a:p>
            <a:pPr marL="0" indent="0">
              <a:buNone/>
            </a:pPr>
            <a:endParaRPr lang="en-US"/>
          </a:p>
          <a:p>
            <a:pPr marL="0" indent="0">
              <a:buNone/>
            </a:pPr>
            <a:r>
              <a:rPr lang="en-US" b="1"/>
              <a:t>Tables </a:t>
            </a:r>
          </a:p>
          <a:p>
            <a:pPr marL="0" indent="0">
              <a:buNone/>
            </a:pPr>
            <a:r>
              <a:rPr lang="en-US"/>
              <a:t>Rectangular </a:t>
            </a:r>
          </a:p>
          <a:p>
            <a:pPr marL="0" indent="0">
              <a:buNone/>
            </a:pPr>
            <a:r>
              <a:rPr lang="en-US" b="1"/>
              <a:t>Columns</a:t>
            </a:r>
            <a:r>
              <a:rPr lang="en-US"/>
              <a:t> </a:t>
            </a:r>
          </a:p>
          <a:p>
            <a:pPr marL="0" indent="0">
              <a:buNone/>
            </a:pPr>
            <a:r>
              <a:rPr lang="en-US"/>
              <a:t>Supported types: </a:t>
            </a:r>
            <a:r>
              <a:rPr lang="en-US" err="1"/>
              <a:t>boolean</a:t>
            </a:r>
            <a:r>
              <a:rPr lang="en-US"/>
              <a:t>, integer, real, decimal, dates, timespan, string, dynamic (JSON) </a:t>
            </a:r>
          </a:p>
          <a:p>
            <a:pPr marL="0" indent="0">
              <a:buNone/>
            </a:pPr>
            <a:endParaRPr lang="en-US"/>
          </a:p>
          <a:p>
            <a:pPr marL="0" indent="0">
              <a:buNone/>
            </a:pPr>
            <a:r>
              <a:rPr lang="en-US" b="1"/>
              <a:t>Shortcuts</a:t>
            </a:r>
            <a:r>
              <a:rPr lang="en-US"/>
              <a:t> (external data) </a:t>
            </a:r>
          </a:p>
          <a:p>
            <a:pPr marL="0" indent="0">
              <a:buNone/>
            </a:pPr>
            <a:endParaRPr lang="en-US"/>
          </a:p>
          <a:p>
            <a:pPr marL="0" indent="0">
              <a:buNone/>
            </a:pPr>
            <a:r>
              <a:rPr lang="en-US" b="1"/>
              <a:t>Stored functions </a:t>
            </a:r>
            <a:r>
              <a:rPr lang="en-US"/>
              <a:t>(views) </a:t>
            </a:r>
          </a:p>
          <a:p>
            <a:pPr marL="0" indent="0">
              <a:buNone/>
            </a:pPr>
            <a:endParaRPr lang="en-US"/>
          </a:p>
          <a:p>
            <a:pPr marL="0" indent="0">
              <a:buNone/>
            </a:pPr>
            <a:r>
              <a:rPr lang="en-US" b="1"/>
              <a:t>Materialized views</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Capabilities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29</a:t>
            </a:fld>
            <a:endParaRPr lang="en-US"/>
          </a:p>
        </p:txBody>
      </p:sp>
    </p:spTree>
    <p:extLst>
      <p:ext uri="{BB962C8B-B14F-4D97-AF65-F5344CB8AC3E}">
        <p14:creationId xmlns:p14="http://schemas.microsoft.com/office/powerpoint/2010/main" val="32021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EDB6B-C0DD-56C2-1918-D75EB62B50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221EE-8B1E-54B7-C89A-BD46EF41E5F9}"/>
              </a:ext>
            </a:extLst>
          </p:cNvPr>
          <p:cNvSpPr>
            <a:spLocks noGrp="1"/>
          </p:cNvSpPr>
          <p:nvPr>
            <p:ph type="title" idx="4294967295"/>
          </p:nvPr>
        </p:nvSpPr>
        <p:spPr>
          <a:xfrm>
            <a:off x="7199313" y="4038600"/>
            <a:ext cx="3232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Welcome</a:t>
            </a:r>
          </a:p>
        </p:txBody>
      </p:sp>
    </p:spTree>
    <p:extLst>
      <p:ext uri="{BB962C8B-B14F-4D97-AF65-F5344CB8AC3E}">
        <p14:creationId xmlns:p14="http://schemas.microsoft.com/office/powerpoint/2010/main" val="389902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a:t>Module 2 – KQL </a:t>
            </a:r>
            <a:r>
              <a:rPr lang="en-US" err="1"/>
              <a:t>Querysets</a:t>
            </a:r>
            <a:endParaRPr lang="en-US"/>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a:t>Goals: Interact with the underlying data via KQL queries</a:t>
            </a:r>
          </a:p>
        </p:txBody>
      </p:sp>
      <p:pic>
        <p:nvPicPr>
          <p:cNvPr id="7" name="Picture 6">
            <a:extLst>
              <a:ext uri="{FF2B5EF4-FFF2-40B4-BE49-F238E27FC236}">
                <a16:creationId xmlns:a16="http://schemas.microsoft.com/office/drawing/2014/main" id="{C9337F82-A8F7-0AF2-49FE-1E1029E17C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7175" y="1970519"/>
            <a:ext cx="7587253" cy="475401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3</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Power BI</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88961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C9E66-D94D-574D-9676-5BA3C42C003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The bridge between data and decisions</a:t>
            </a:r>
          </a:p>
        </p:txBody>
      </p:sp>
      <p:grpSp>
        <p:nvGrpSpPr>
          <p:cNvPr id="76" name="Group 75" descr="Visual of PowerBI Service, which reads: Interactive reports, real-time dashboards, and paginated reports.&#10;&#10;Custom visualizations&#10;&#10;AI-infused insights and intuitive data exploration using natural language query&#10;&#10;Sharing and collaboration.&#10;&#10;An arrow is coming out of this visual and pointing into the following:">
            <a:extLst>
              <a:ext uri="{FF2B5EF4-FFF2-40B4-BE49-F238E27FC236}">
                <a16:creationId xmlns:a16="http://schemas.microsoft.com/office/drawing/2014/main" id="{7856319E-88E4-152D-C879-338CA4A5D697}"/>
              </a:ext>
            </a:extLst>
          </p:cNvPr>
          <p:cNvGrpSpPr/>
          <p:nvPr/>
        </p:nvGrpSpPr>
        <p:grpSpPr>
          <a:xfrm>
            <a:off x="3078614" y="2033996"/>
            <a:ext cx="5560657" cy="3822684"/>
            <a:chOff x="3078614" y="2033996"/>
            <a:chExt cx="5560657" cy="3822684"/>
          </a:xfrm>
        </p:grpSpPr>
        <p:sp>
          <p:nvSpPr>
            <p:cNvPr id="2" name="Rounded Rectangle 13">
              <a:extLst>
                <a:ext uri="{FF2B5EF4-FFF2-40B4-BE49-F238E27FC236}">
                  <a16:creationId xmlns:a16="http://schemas.microsoft.com/office/drawing/2014/main" id="{9B651201-55FC-EC9E-FA35-3CA2941DAACB}"/>
                </a:ext>
                <a:ext uri="{C183D7F6-B498-43B3-948B-1728B52AA6E4}">
                  <adec:decorative xmlns:adec="http://schemas.microsoft.com/office/drawing/2017/decorative" val="0"/>
                </a:ext>
              </a:extLst>
            </p:cNvPr>
            <p:cNvSpPr/>
            <p:nvPr/>
          </p:nvSpPr>
          <p:spPr>
            <a:xfrm>
              <a:off x="3318157" y="2033996"/>
              <a:ext cx="5321114" cy="3822684"/>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nvGrpSpPr>
            <p:cNvPr id="3" name="Group 2" descr="Power BI Service logo">
              <a:extLst>
                <a:ext uri="{FF2B5EF4-FFF2-40B4-BE49-F238E27FC236}">
                  <a16:creationId xmlns:a16="http://schemas.microsoft.com/office/drawing/2014/main" id="{80192F90-F8F3-E28B-1492-7A4466467D0D}"/>
                </a:ext>
              </a:extLst>
            </p:cNvPr>
            <p:cNvGrpSpPr/>
            <p:nvPr/>
          </p:nvGrpSpPr>
          <p:grpSpPr>
            <a:xfrm>
              <a:off x="3078614" y="3163675"/>
              <a:ext cx="2102822" cy="1560401"/>
              <a:chOff x="3078614" y="3306175"/>
              <a:chExt cx="2102822" cy="1560401"/>
            </a:xfrm>
          </p:grpSpPr>
          <p:sp>
            <p:nvSpPr>
              <p:cNvPr id="23" name="Rectangle 22">
                <a:extLst>
                  <a:ext uri="{FF2B5EF4-FFF2-40B4-BE49-F238E27FC236}">
                    <a16:creationId xmlns:a16="http://schemas.microsoft.com/office/drawing/2014/main" id="{936D7D1C-FBE5-5D4F-A33D-D0551DF169CA}"/>
                  </a:ext>
                </a:extLst>
              </p:cNvPr>
              <p:cNvSpPr/>
              <p:nvPr/>
            </p:nvSpPr>
            <p:spPr>
              <a:xfrm>
                <a:off x="3078614" y="4478858"/>
                <a:ext cx="2102822" cy="38771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Power BI </a:t>
                </a:r>
                <a:b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service</a:t>
                </a:r>
              </a:p>
            </p:txBody>
          </p:sp>
          <p:pic>
            <p:nvPicPr>
              <p:cNvPr id="29" name="Picture 2">
                <a:extLst>
                  <a:ext uri="{FF2B5EF4-FFF2-40B4-BE49-F238E27FC236}">
                    <a16:creationId xmlns:a16="http://schemas.microsoft.com/office/drawing/2014/main" id="{D6387859-6FFB-0E4A-B76C-74718F49920A}"/>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4306" y="3306175"/>
                <a:ext cx="1056594" cy="1056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Icon of a clock and data bars">
              <a:extLst>
                <a:ext uri="{FF2B5EF4-FFF2-40B4-BE49-F238E27FC236}">
                  <a16:creationId xmlns:a16="http://schemas.microsoft.com/office/drawing/2014/main" id="{2B0B0950-AEC2-0043-99E2-E2FDBC560FD1}"/>
                </a:ext>
                <a:ext uri="{C183D7F6-B498-43B3-948B-1728B52AA6E4}">
                  <adec:decorative xmlns:adec="http://schemas.microsoft.com/office/drawing/2017/decorative" val="0"/>
                </a:ext>
              </a:extLst>
            </p:cNvPr>
            <p:cNvGrpSpPr/>
            <p:nvPr/>
          </p:nvGrpSpPr>
          <p:grpSpPr>
            <a:xfrm>
              <a:off x="5106231" y="2545046"/>
              <a:ext cx="508656" cy="366501"/>
              <a:chOff x="4894822" y="3158633"/>
              <a:chExt cx="470407" cy="338941"/>
            </a:xfrm>
          </p:grpSpPr>
          <p:sp>
            <p:nvSpPr>
              <p:cNvPr id="8" name="Oval 5">
                <a:extLst>
                  <a:ext uri="{FF2B5EF4-FFF2-40B4-BE49-F238E27FC236}">
                    <a16:creationId xmlns:a16="http://schemas.microsoft.com/office/drawing/2014/main" id="{A529FA3F-EFD2-5842-8895-D4CE9E951E70}"/>
                  </a:ext>
                </a:extLst>
              </p:cNvPr>
              <p:cNvSpPr>
                <a:spLocks noChangeArrowheads="1"/>
              </p:cNvSpPr>
              <p:nvPr/>
            </p:nvSpPr>
            <p:spPr bwMode="auto">
              <a:xfrm>
                <a:off x="4894822" y="3158633"/>
                <a:ext cx="195124" cy="192024"/>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81FF28BB-337C-0C40-A291-E1C9AC10323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0" name="Line 7">
                <a:extLst>
                  <a:ext uri="{FF2B5EF4-FFF2-40B4-BE49-F238E27FC236}">
                    <a16:creationId xmlns:a16="http://schemas.microsoft.com/office/drawing/2014/main" id="{BB1D271C-127D-4E43-ADF9-0212EEA8C804}"/>
                  </a:ext>
                </a:extLst>
              </p:cNvPr>
              <p:cNvSpPr>
                <a:spLocks noChangeShapeType="1"/>
              </p:cNvSpPr>
              <p:nvPr/>
            </p:nvSpPr>
            <p:spPr bwMode="auto">
              <a:xfrm>
                <a:off x="5029827" y="3497574"/>
                <a:ext cx="33540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1" name="Rectangle 8">
                <a:extLst>
                  <a:ext uri="{FF2B5EF4-FFF2-40B4-BE49-F238E27FC236}">
                    <a16:creationId xmlns:a16="http://schemas.microsoft.com/office/drawing/2014/main" id="{0C34A3E3-4804-0A44-892D-50C0A79EB2F1}"/>
                  </a:ext>
                </a:extLst>
              </p:cNvPr>
              <p:cNvSpPr>
                <a:spLocks noChangeArrowheads="1"/>
              </p:cNvSpPr>
              <p:nvPr/>
            </p:nvSpPr>
            <p:spPr bwMode="auto">
              <a:xfrm>
                <a:off x="5037210" y="3374871"/>
                <a:ext cx="48517" cy="8208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9">
                <a:extLst>
                  <a:ext uri="{FF2B5EF4-FFF2-40B4-BE49-F238E27FC236}">
                    <a16:creationId xmlns:a16="http://schemas.microsoft.com/office/drawing/2014/main" id="{404B3CA3-0240-5B46-8B7C-480083721D93}"/>
                  </a:ext>
                </a:extLst>
              </p:cNvPr>
              <p:cNvSpPr>
                <a:spLocks noChangeArrowheads="1"/>
              </p:cNvSpPr>
              <p:nvPr/>
            </p:nvSpPr>
            <p:spPr bwMode="auto">
              <a:xfrm>
                <a:off x="5125807" y="3316977"/>
                <a:ext cx="48517" cy="1399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3" name="Rectangle 10">
                <a:extLst>
                  <a:ext uri="{FF2B5EF4-FFF2-40B4-BE49-F238E27FC236}">
                    <a16:creationId xmlns:a16="http://schemas.microsoft.com/office/drawing/2014/main" id="{6A5FCC83-4D9F-8E46-A5E1-B3AEACEB6434}"/>
                  </a:ext>
                </a:extLst>
              </p:cNvPr>
              <p:cNvSpPr>
                <a:spLocks noChangeArrowheads="1"/>
              </p:cNvSpPr>
              <p:nvPr/>
            </p:nvSpPr>
            <p:spPr bwMode="auto">
              <a:xfrm>
                <a:off x="5214404" y="3348084"/>
                <a:ext cx="48517" cy="10887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11">
                <a:extLst>
                  <a:ext uri="{FF2B5EF4-FFF2-40B4-BE49-F238E27FC236}">
                    <a16:creationId xmlns:a16="http://schemas.microsoft.com/office/drawing/2014/main" id="{5BF3F53D-8F69-E441-ACCE-4F8D5CD9707F}"/>
                  </a:ext>
                </a:extLst>
              </p:cNvPr>
              <p:cNvSpPr>
                <a:spLocks noChangeArrowheads="1"/>
              </p:cNvSpPr>
              <p:nvPr/>
            </p:nvSpPr>
            <p:spPr bwMode="auto">
              <a:xfrm>
                <a:off x="5303000" y="3276362"/>
                <a:ext cx="48517" cy="18059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5" name="Line 20">
                <a:extLst>
                  <a:ext uri="{FF2B5EF4-FFF2-40B4-BE49-F238E27FC236}">
                    <a16:creationId xmlns:a16="http://schemas.microsoft.com/office/drawing/2014/main" id="{35A92CEF-3C82-224A-92DF-6087A82C0C66}"/>
                  </a:ext>
                </a:extLst>
              </p:cNvPr>
              <p:cNvSpPr>
                <a:spLocks noChangeShapeType="1"/>
              </p:cNvSpPr>
              <p:nvPr/>
            </p:nvSpPr>
            <p:spPr bwMode="auto">
              <a:xfrm>
                <a:off x="4961452" y="3329583"/>
                <a:ext cx="0"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 name="Group 15" descr="Icon of a 3D map featuring a mountain">
              <a:extLst>
                <a:ext uri="{FF2B5EF4-FFF2-40B4-BE49-F238E27FC236}">
                  <a16:creationId xmlns:a16="http://schemas.microsoft.com/office/drawing/2014/main" id="{E3748578-CA6A-AA42-823B-7311B327037F}"/>
                </a:ext>
                <a:ext uri="{C183D7F6-B498-43B3-948B-1728B52AA6E4}">
                  <adec:decorative xmlns:adec="http://schemas.microsoft.com/office/drawing/2017/decorative" val="0"/>
                </a:ext>
              </a:extLst>
            </p:cNvPr>
            <p:cNvGrpSpPr/>
            <p:nvPr/>
          </p:nvGrpSpPr>
          <p:grpSpPr>
            <a:xfrm>
              <a:off x="5125200" y="3375422"/>
              <a:ext cx="470720" cy="314883"/>
              <a:chOff x="4948601" y="4179754"/>
              <a:chExt cx="435323" cy="291204"/>
            </a:xfrm>
          </p:grpSpPr>
          <p:sp>
            <p:nvSpPr>
              <p:cNvPr id="17" name="Freeform 5">
                <a:extLst>
                  <a:ext uri="{FF2B5EF4-FFF2-40B4-BE49-F238E27FC236}">
                    <a16:creationId xmlns:a16="http://schemas.microsoft.com/office/drawing/2014/main" id="{4987A453-935B-5740-8FDB-59E5D76B6BF9}"/>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7BDACBD9-67AC-1D46-84E5-85A6CB4881E7}"/>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5A5E1C03-22B5-2A44-BA71-5AA328F249D9}"/>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sp>
          <p:nvSpPr>
            <p:cNvPr id="21" name="brain_2" descr="Icon of an outline of a cloud with circles and lines inside it">
              <a:extLst>
                <a:ext uri="{FF2B5EF4-FFF2-40B4-BE49-F238E27FC236}">
                  <a16:creationId xmlns:a16="http://schemas.microsoft.com/office/drawing/2014/main" id="{577C7205-410E-F349-ADE3-E62BD3E2F77C}"/>
                </a:ext>
                <a:ext uri="{C183D7F6-B498-43B3-948B-1728B52AA6E4}">
                  <adec:decorative xmlns:adec="http://schemas.microsoft.com/office/drawing/2017/decorative" val="0"/>
                </a:ext>
              </a:extLst>
            </p:cNvPr>
            <p:cNvSpPr>
              <a:spLocks noChangeAspect="1" noEditPoints="1"/>
            </p:cNvSpPr>
            <p:nvPr/>
          </p:nvSpPr>
          <p:spPr bwMode="auto">
            <a:xfrm>
              <a:off x="5058236" y="4175735"/>
              <a:ext cx="604646" cy="40543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20" name="Graphic 19" descr="Icon with 4 silhouettes of people connected in a circle by lines">
              <a:extLst>
                <a:ext uri="{FF2B5EF4-FFF2-40B4-BE49-F238E27FC236}">
                  <a16:creationId xmlns:a16="http://schemas.microsoft.com/office/drawing/2014/main" id="{53DD003C-6E74-3C46-A974-1A7D5B27F552}"/>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8428" y="4984552"/>
              <a:ext cx="424263" cy="437948"/>
            </a:xfrm>
            <a:prstGeom prst="rect">
              <a:avLst/>
            </a:prstGeom>
          </p:spPr>
        </p:pic>
        <p:sp>
          <p:nvSpPr>
            <p:cNvPr id="24" name="TextBox 23">
              <a:extLst>
                <a:ext uri="{FF2B5EF4-FFF2-40B4-BE49-F238E27FC236}">
                  <a16:creationId xmlns:a16="http://schemas.microsoft.com/office/drawing/2014/main" id="{BC9BAA18-3E9C-7D4B-9953-86611C4A2A45}"/>
                </a:ext>
              </a:extLst>
            </p:cNvPr>
            <p:cNvSpPr txBox="1"/>
            <p:nvPr/>
          </p:nvSpPr>
          <p:spPr>
            <a:xfrm>
              <a:off x="5896386" y="2411485"/>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Interactive reports,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real-time dashboards,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and paginated reports</a:t>
              </a:r>
            </a:p>
          </p:txBody>
        </p:sp>
        <p:sp>
          <p:nvSpPr>
            <p:cNvPr id="25" name="TextBox 24">
              <a:extLst>
                <a:ext uri="{FF2B5EF4-FFF2-40B4-BE49-F238E27FC236}">
                  <a16:creationId xmlns:a16="http://schemas.microsoft.com/office/drawing/2014/main" id="{971738F8-FA46-FE41-BB2D-77DA5A11D277}"/>
                </a:ext>
              </a:extLst>
            </p:cNvPr>
            <p:cNvSpPr txBox="1"/>
            <p:nvPr/>
          </p:nvSpPr>
          <p:spPr>
            <a:xfrm>
              <a:off x="5896386" y="3458331"/>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Custom visualizations</a:t>
              </a:r>
            </a:p>
          </p:txBody>
        </p:sp>
        <p:sp>
          <p:nvSpPr>
            <p:cNvPr id="26" name="TextBox 25">
              <a:extLst>
                <a:ext uri="{FF2B5EF4-FFF2-40B4-BE49-F238E27FC236}">
                  <a16:creationId xmlns:a16="http://schemas.microsoft.com/office/drawing/2014/main" id="{C38B8121-A0DF-604A-BE37-2B42F47CE938}"/>
                </a:ext>
              </a:extLst>
            </p:cNvPr>
            <p:cNvSpPr txBox="1"/>
            <p:nvPr/>
          </p:nvSpPr>
          <p:spPr>
            <a:xfrm>
              <a:off x="5896386" y="4061638"/>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AI-infused insights and intuitive data exploration using natural language query</a:t>
              </a:r>
            </a:p>
          </p:txBody>
        </p:sp>
        <p:sp>
          <p:nvSpPr>
            <p:cNvPr id="27" name="TextBox 26">
              <a:extLst>
                <a:ext uri="{FF2B5EF4-FFF2-40B4-BE49-F238E27FC236}">
                  <a16:creationId xmlns:a16="http://schemas.microsoft.com/office/drawing/2014/main" id="{D9D27B07-EA1D-6F40-AA19-36300E1D77ED}"/>
                </a:ext>
              </a:extLst>
            </p:cNvPr>
            <p:cNvSpPr txBox="1"/>
            <p:nvPr/>
          </p:nvSpPr>
          <p:spPr>
            <a:xfrm>
              <a:off x="5896386" y="5108484"/>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Sharing and collaboration</a:t>
              </a:r>
            </a:p>
          </p:txBody>
        </p:sp>
      </p:grpSp>
      <p:cxnSp>
        <p:nvCxnSpPr>
          <p:cNvPr id="28" name="Straight Arrow Connector 27">
            <a:extLst>
              <a:ext uri="{FF2B5EF4-FFF2-40B4-BE49-F238E27FC236}">
                <a16:creationId xmlns:a16="http://schemas.microsoft.com/office/drawing/2014/main" id="{B8E19875-EC1F-D349-AFFB-D06BE5C86CA8}"/>
              </a:ext>
              <a:ext uri="{C183D7F6-B498-43B3-948B-1728B52AA6E4}">
                <adec:decorative xmlns:adec="http://schemas.microsoft.com/office/drawing/2017/decorative" val="1"/>
              </a:ext>
            </a:extLst>
          </p:cNvPr>
          <p:cNvCxnSpPr>
            <a:cxnSpLocks/>
          </p:cNvCxnSpPr>
          <p:nvPr/>
        </p:nvCxnSpPr>
        <p:spPr>
          <a:xfrm>
            <a:off x="8816374" y="3927466"/>
            <a:ext cx="731417" cy="0"/>
          </a:xfrm>
          <a:prstGeom prst="straightConnector1">
            <a:avLst/>
          </a:prstGeom>
          <a:noFill/>
          <a:ln w="31750" cap="rnd" cmpd="sng" algn="ctr">
            <a:solidFill>
              <a:schemeClr val="accent3"/>
            </a:solidFill>
            <a:prstDash val="solid"/>
            <a:headEnd type="none" w="lg" len="med"/>
            <a:tailEnd type="arrow" w="lg" len="sm"/>
          </a:ln>
          <a:effectLst/>
        </p:spPr>
      </p:cxnSp>
      <p:sp>
        <p:nvSpPr>
          <p:cNvPr id="34" name="Rectangle 33">
            <a:extLst>
              <a:ext uri="{FF2B5EF4-FFF2-40B4-BE49-F238E27FC236}">
                <a16:creationId xmlns:a16="http://schemas.microsoft.com/office/drawing/2014/main" id="{951A2027-C648-FF49-A24B-B993588A0109}"/>
              </a:ext>
            </a:extLst>
          </p:cNvPr>
          <p:cNvSpPr/>
          <p:nvPr/>
        </p:nvSpPr>
        <p:spPr>
          <a:xfrm>
            <a:off x="9593343" y="1331991"/>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Consumption </a:t>
            </a:r>
          </a:p>
        </p:txBody>
      </p:sp>
      <p:grpSp>
        <p:nvGrpSpPr>
          <p:cNvPr id="35" name="Group 34" descr="Web, on-premises, mobile, embedded, Teams, PowerPoint, SharePoint, Excel, Microsoft Power Platform and more">
            <a:extLst>
              <a:ext uri="{FF2B5EF4-FFF2-40B4-BE49-F238E27FC236}">
                <a16:creationId xmlns:a16="http://schemas.microsoft.com/office/drawing/2014/main" id="{EF0136EA-16EA-CD4F-9CA7-83DDA0904D7F}"/>
              </a:ext>
            </a:extLst>
          </p:cNvPr>
          <p:cNvGrpSpPr/>
          <p:nvPr/>
        </p:nvGrpSpPr>
        <p:grpSpPr>
          <a:xfrm>
            <a:off x="9703614" y="1773210"/>
            <a:ext cx="1608046" cy="4361533"/>
            <a:chOff x="9919900" y="1808270"/>
            <a:chExt cx="1640291" cy="4448991"/>
          </a:xfrm>
        </p:grpSpPr>
        <p:sp>
          <p:nvSpPr>
            <p:cNvPr id="36" name="building_5" title="Icon of tall buildings">
              <a:extLst>
                <a:ext uri="{FF2B5EF4-FFF2-40B4-BE49-F238E27FC236}">
                  <a16:creationId xmlns:a16="http://schemas.microsoft.com/office/drawing/2014/main" id="{E990ED5E-CB64-FA45-BDC5-29C9FE6E21B5}"/>
                </a:ext>
              </a:extLst>
            </p:cNvPr>
            <p:cNvSpPr>
              <a:spLocks noChangeAspect="1" noEditPoints="1"/>
            </p:cNvSpPr>
            <p:nvPr/>
          </p:nvSpPr>
          <p:spPr bwMode="auto">
            <a:xfrm>
              <a:off x="10355108" y="2250776"/>
              <a:ext cx="198292" cy="21536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7" name="globe_2" title="Icon of a sphere made of lines">
              <a:extLst>
                <a:ext uri="{FF2B5EF4-FFF2-40B4-BE49-F238E27FC236}">
                  <a16:creationId xmlns:a16="http://schemas.microsoft.com/office/drawing/2014/main" id="{CDE1C44F-9757-144C-9230-61ED57FC9909}"/>
                </a:ext>
              </a:extLst>
            </p:cNvPr>
            <p:cNvSpPr>
              <a:spLocks noChangeAspect="1" noEditPoints="1"/>
            </p:cNvSpPr>
            <p:nvPr/>
          </p:nvSpPr>
          <p:spPr bwMode="auto">
            <a:xfrm>
              <a:off x="10367799" y="1808742"/>
              <a:ext cx="172910" cy="17291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8" name="CellPhone_E8EA" title="Icon of a cellphone">
              <a:extLst>
                <a:ext uri="{FF2B5EF4-FFF2-40B4-BE49-F238E27FC236}">
                  <a16:creationId xmlns:a16="http://schemas.microsoft.com/office/drawing/2014/main" id="{C75F7D2F-45C0-1A4C-B562-691920AC94C0}"/>
                </a:ext>
              </a:extLst>
            </p:cNvPr>
            <p:cNvSpPr>
              <a:spLocks noChangeAspect="1" noEditPoints="1"/>
            </p:cNvSpPr>
            <p:nvPr/>
          </p:nvSpPr>
          <p:spPr bwMode="auto">
            <a:xfrm>
              <a:off x="10389635" y="2735500"/>
              <a:ext cx="129238" cy="2153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9" name="Browser_2" title="Icon of a browser window with a home symbol inside">
              <a:extLst>
                <a:ext uri="{FF2B5EF4-FFF2-40B4-BE49-F238E27FC236}">
                  <a16:creationId xmlns:a16="http://schemas.microsoft.com/office/drawing/2014/main" id="{75697B64-24AD-1F44-88F9-32C42F9E70DF}"/>
                </a:ext>
              </a:extLst>
            </p:cNvPr>
            <p:cNvSpPr>
              <a:spLocks noChangeAspect="1" noEditPoints="1"/>
            </p:cNvSpPr>
            <p:nvPr/>
          </p:nvSpPr>
          <p:spPr bwMode="auto">
            <a:xfrm>
              <a:off x="10340067" y="3222441"/>
              <a:ext cx="228374" cy="19415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2110D282-73D8-CD43-9EE8-77729EBCC2E5}"/>
                </a:ext>
                <a:ext uri="{C183D7F6-B498-43B3-948B-1728B52AA6E4}">
                  <adec:decorative xmlns:adec="http://schemas.microsoft.com/office/drawing/2017/decorative" val="1"/>
                </a:ext>
              </a:extLst>
            </p:cNvPr>
            <p:cNvGrpSpPr/>
            <p:nvPr/>
          </p:nvGrpSpPr>
          <p:grpSpPr>
            <a:xfrm>
              <a:off x="9919900" y="1893036"/>
              <a:ext cx="354389" cy="4278783"/>
              <a:chOff x="9725410" y="1063839"/>
              <a:chExt cx="347472" cy="4195266"/>
            </a:xfrm>
          </p:grpSpPr>
          <p:cxnSp>
            <p:nvCxnSpPr>
              <p:cNvPr id="56" name="Straight Arrow Connector 55">
                <a:extLst>
                  <a:ext uri="{FF2B5EF4-FFF2-40B4-BE49-F238E27FC236}">
                    <a16:creationId xmlns:a16="http://schemas.microsoft.com/office/drawing/2014/main" id="{B9FC6FC2-451C-EA4C-9C32-5880364ACB28}"/>
                  </a:ext>
                </a:extLst>
              </p:cNvPr>
              <p:cNvCxnSpPr>
                <a:cxnSpLocks/>
              </p:cNvCxnSpPr>
              <p:nvPr/>
            </p:nvCxnSpPr>
            <p:spPr>
              <a:xfrm>
                <a:off x="9725410" y="1997168"/>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7" name="Straight Arrow Connector 56">
                <a:extLst>
                  <a:ext uri="{FF2B5EF4-FFF2-40B4-BE49-F238E27FC236}">
                    <a16:creationId xmlns:a16="http://schemas.microsoft.com/office/drawing/2014/main" id="{2463EF63-8BDE-4B45-8DAA-CF9E1AC36720}"/>
                  </a:ext>
                </a:extLst>
              </p:cNvPr>
              <p:cNvCxnSpPr>
                <a:cxnSpLocks/>
              </p:cNvCxnSpPr>
              <p:nvPr/>
            </p:nvCxnSpPr>
            <p:spPr>
              <a:xfrm>
                <a:off x="9725410" y="106383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8" name="Straight Arrow Connector 57">
                <a:extLst>
                  <a:ext uri="{FF2B5EF4-FFF2-40B4-BE49-F238E27FC236}">
                    <a16:creationId xmlns:a16="http://schemas.microsoft.com/office/drawing/2014/main" id="{84560EE5-FB35-7E49-80AC-C6AD2644FC41}"/>
                  </a:ext>
                </a:extLst>
              </p:cNvPr>
              <p:cNvCxnSpPr>
                <a:cxnSpLocks/>
              </p:cNvCxnSpPr>
              <p:nvPr/>
            </p:nvCxnSpPr>
            <p:spPr>
              <a:xfrm>
                <a:off x="9725410" y="1531177"/>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9" name="Straight Arrow Connector 58">
                <a:extLst>
                  <a:ext uri="{FF2B5EF4-FFF2-40B4-BE49-F238E27FC236}">
                    <a16:creationId xmlns:a16="http://schemas.microsoft.com/office/drawing/2014/main" id="{F336AA5F-7312-1C4E-9F83-90116CF044AD}"/>
                  </a:ext>
                </a:extLst>
              </p:cNvPr>
              <p:cNvCxnSpPr>
                <a:cxnSpLocks/>
              </p:cNvCxnSpPr>
              <p:nvPr/>
            </p:nvCxnSpPr>
            <p:spPr>
              <a:xfrm>
                <a:off x="9725410" y="2929150"/>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0" name="Straight Connector 59">
                <a:extLst>
                  <a:ext uri="{FF2B5EF4-FFF2-40B4-BE49-F238E27FC236}">
                    <a16:creationId xmlns:a16="http://schemas.microsoft.com/office/drawing/2014/main" id="{692E1A70-E5B6-494C-A75C-7617AFD29668}"/>
                  </a:ext>
                </a:extLst>
              </p:cNvPr>
              <p:cNvCxnSpPr>
                <a:cxnSpLocks/>
              </p:cNvCxnSpPr>
              <p:nvPr/>
            </p:nvCxnSpPr>
            <p:spPr>
              <a:xfrm>
                <a:off x="9725410" y="1063839"/>
                <a:ext cx="0" cy="4195266"/>
              </a:xfrm>
              <a:prstGeom prst="line">
                <a:avLst/>
              </a:prstGeom>
              <a:noFill/>
              <a:ln w="12700" cap="rnd" cmpd="sng" algn="ctr">
                <a:solidFill>
                  <a:schemeClr val="accent4"/>
                </a:solidFill>
                <a:prstDash val="solid"/>
                <a:headEnd type="none" w="lg" len="med"/>
                <a:tailEnd type="none" w="lg" len="sm"/>
              </a:ln>
              <a:effectLst/>
            </p:spPr>
          </p:cxnSp>
          <p:cxnSp>
            <p:nvCxnSpPr>
              <p:cNvPr id="61" name="Straight Arrow Connector 60">
                <a:extLst>
                  <a:ext uri="{FF2B5EF4-FFF2-40B4-BE49-F238E27FC236}">
                    <a16:creationId xmlns:a16="http://schemas.microsoft.com/office/drawing/2014/main" id="{A81A5870-46C2-1A4F-8176-0B787A6EBBE9}"/>
                  </a:ext>
                </a:extLst>
              </p:cNvPr>
              <p:cNvCxnSpPr>
                <a:cxnSpLocks/>
              </p:cNvCxnSpPr>
              <p:nvPr/>
            </p:nvCxnSpPr>
            <p:spPr>
              <a:xfrm>
                <a:off x="9725410" y="246315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2" name="Straight Arrow Connector 61">
                <a:extLst>
                  <a:ext uri="{FF2B5EF4-FFF2-40B4-BE49-F238E27FC236}">
                    <a16:creationId xmlns:a16="http://schemas.microsoft.com/office/drawing/2014/main" id="{75D1F095-89A7-0243-84FA-272EAAEBD2E6}"/>
                  </a:ext>
                </a:extLst>
              </p:cNvPr>
              <p:cNvCxnSpPr>
                <a:cxnSpLocks/>
              </p:cNvCxnSpPr>
              <p:nvPr/>
            </p:nvCxnSpPr>
            <p:spPr>
              <a:xfrm>
                <a:off x="9725410" y="3395141"/>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3" name="Straight Arrow Connector 62">
                <a:extLst>
                  <a:ext uri="{FF2B5EF4-FFF2-40B4-BE49-F238E27FC236}">
                    <a16:creationId xmlns:a16="http://schemas.microsoft.com/office/drawing/2014/main" id="{37C9343A-13C8-D940-B926-EB05E90454E1}"/>
                  </a:ext>
                </a:extLst>
              </p:cNvPr>
              <p:cNvCxnSpPr>
                <a:cxnSpLocks/>
              </p:cNvCxnSpPr>
              <p:nvPr/>
            </p:nvCxnSpPr>
            <p:spPr>
              <a:xfrm>
                <a:off x="9725410" y="5259105"/>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4" name="Straight Arrow Connector 63">
                <a:extLst>
                  <a:ext uri="{FF2B5EF4-FFF2-40B4-BE49-F238E27FC236}">
                    <a16:creationId xmlns:a16="http://schemas.microsoft.com/office/drawing/2014/main" id="{82A65D07-DD66-864E-BCDE-22E8257B1648}"/>
                  </a:ext>
                </a:extLst>
              </p:cNvPr>
              <p:cNvCxnSpPr>
                <a:cxnSpLocks/>
              </p:cNvCxnSpPr>
              <p:nvPr/>
            </p:nvCxnSpPr>
            <p:spPr>
              <a:xfrm>
                <a:off x="9725410" y="4327123"/>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5" name="Straight Arrow Connector 64">
                <a:extLst>
                  <a:ext uri="{FF2B5EF4-FFF2-40B4-BE49-F238E27FC236}">
                    <a16:creationId xmlns:a16="http://schemas.microsoft.com/office/drawing/2014/main" id="{4BD8F384-6DEF-4B41-B4E7-1D6DE6017BA0}"/>
                  </a:ext>
                </a:extLst>
              </p:cNvPr>
              <p:cNvCxnSpPr>
                <a:cxnSpLocks/>
              </p:cNvCxnSpPr>
              <p:nvPr/>
            </p:nvCxnSpPr>
            <p:spPr>
              <a:xfrm>
                <a:off x="9725410" y="4793114"/>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6" name="Straight Arrow Connector 65">
                <a:extLst>
                  <a:ext uri="{FF2B5EF4-FFF2-40B4-BE49-F238E27FC236}">
                    <a16:creationId xmlns:a16="http://schemas.microsoft.com/office/drawing/2014/main" id="{807E5618-86FC-DD49-BC2D-5DBD262629E6}"/>
                  </a:ext>
                </a:extLst>
              </p:cNvPr>
              <p:cNvCxnSpPr>
                <a:cxnSpLocks/>
              </p:cNvCxnSpPr>
              <p:nvPr/>
            </p:nvCxnSpPr>
            <p:spPr>
              <a:xfrm>
                <a:off x="9725410" y="3861132"/>
                <a:ext cx="347472" cy="0"/>
              </a:xfrm>
              <a:prstGeom prst="straightConnector1">
                <a:avLst/>
              </a:prstGeom>
              <a:noFill/>
              <a:ln w="12700" cap="rnd" cmpd="sng" algn="ctr">
                <a:solidFill>
                  <a:schemeClr val="accent4"/>
                </a:solidFill>
                <a:prstDash val="solid"/>
                <a:headEnd type="none" w="lg" len="med"/>
                <a:tailEnd type="arrow" w="lg" len="sm"/>
              </a:ln>
              <a:effectLst/>
            </p:spPr>
          </p:cxnSp>
        </p:grpSp>
        <p:sp>
          <p:nvSpPr>
            <p:cNvPr id="41" name="TextBox 40">
              <a:extLst>
                <a:ext uri="{FF2B5EF4-FFF2-40B4-BE49-F238E27FC236}">
                  <a16:creationId xmlns:a16="http://schemas.microsoft.com/office/drawing/2014/main" id="{9E783883-480A-7848-BC31-C393B819BDB5}"/>
                </a:ext>
              </a:extLst>
            </p:cNvPr>
            <p:cNvSpPr txBox="1"/>
            <p:nvPr/>
          </p:nvSpPr>
          <p:spPr>
            <a:xfrm>
              <a:off x="10672127" y="2759257"/>
              <a:ext cx="52738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Mobile </a:t>
              </a:r>
            </a:p>
          </p:txBody>
        </p:sp>
        <p:sp>
          <p:nvSpPr>
            <p:cNvPr id="42" name="TextBox 41">
              <a:extLst>
                <a:ext uri="{FF2B5EF4-FFF2-40B4-BE49-F238E27FC236}">
                  <a16:creationId xmlns:a16="http://schemas.microsoft.com/office/drawing/2014/main" id="{4F55A8DA-6CB0-FB4C-8C64-A3E3B2C2F033}"/>
                </a:ext>
              </a:extLst>
            </p:cNvPr>
            <p:cNvSpPr txBox="1"/>
            <p:nvPr/>
          </p:nvSpPr>
          <p:spPr>
            <a:xfrm>
              <a:off x="10672127" y="3234756"/>
              <a:ext cx="75053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Embedded</a:t>
              </a:r>
            </a:p>
          </p:txBody>
        </p:sp>
        <p:sp>
          <p:nvSpPr>
            <p:cNvPr id="43" name="TextBox 42">
              <a:extLst>
                <a:ext uri="{FF2B5EF4-FFF2-40B4-BE49-F238E27FC236}">
                  <a16:creationId xmlns:a16="http://schemas.microsoft.com/office/drawing/2014/main" id="{D3EB8093-60A7-374B-865F-D16602C04B83}"/>
                </a:ext>
              </a:extLst>
            </p:cNvPr>
            <p:cNvSpPr txBox="1"/>
            <p:nvPr/>
          </p:nvSpPr>
          <p:spPr>
            <a:xfrm>
              <a:off x="10672127" y="2283762"/>
              <a:ext cx="888064"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On-premises</a:t>
              </a:r>
            </a:p>
          </p:txBody>
        </p:sp>
        <p:sp>
          <p:nvSpPr>
            <p:cNvPr id="44" name="TextBox 43">
              <a:extLst>
                <a:ext uri="{FF2B5EF4-FFF2-40B4-BE49-F238E27FC236}">
                  <a16:creationId xmlns:a16="http://schemas.microsoft.com/office/drawing/2014/main" id="{ED69C57E-9D64-EF4A-B833-8643532A24E9}"/>
                </a:ext>
              </a:extLst>
            </p:cNvPr>
            <p:cNvSpPr txBox="1"/>
            <p:nvPr/>
          </p:nvSpPr>
          <p:spPr>
            <a:xfrm>
              <a:off x="10672127" y="6087727"/>
              <a:ext cx="23403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t>
              </a:r>
            </a:p>
          </p:txBody>
        </p:sp>
        <p:sp>
          <p:nvSpPr>
            <p:cNvPr id="45" name="TextBox 44">
              <a:extLst>
                <a:ext uri="{FF2B5EF4-FFF2-40B4-BE49-F238E27FC236}">
                  <a16:creationId xmlns:a16="http://schemas.microsoft.com/office/drawing/2014/main" id="{6B6770CF-244C-4F44-872D-12036522402C}"/>
                </a:ext>
              </a:extLst>
            </p:cNvPr>
            <p:cNvSpPr txBox="1"/>
            <p:nvPr/>
          </p:nvSpPr>
          <p:spPr>
            <a:xfrm>
              <a:off x="10672127" y="5136733"/>
              <a:ext cx="389530"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Excel </a:t>
              </a:r>
            </a:p>
          </p:txBody>
        </p:sp>
        <p:sp>
          <p:nvSpPr>
            <p:cNvPr id="46" name="TextBox 45">
              <a:extLst>
                <a:ext uri="{FF2B5EF4-FFF2-40B4-BE49-F238E27FC236}">
                  <a16:creationId xmlns:a16="http://schemas.microsoft.com/office/drawing/2014/main" id="{B8B84FE4-3649-E94F-AD83-65C0BB65C6A8}"/>
                </a:ext>
              </a:extLst>
            </p:cNvPr>
            <p:cNvSpPr txBox="1"/>
            <p:nvPr/>
          </p:nvSpPr>
          <p:spPr>
            <a:xfrm>
              <a:off x="10672127" y="4185743"/>
              <a:ext cx="788677"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PowerPoint</a:t>
              </a:r>
            </a:p>
          </p:txBody>
        </p:sp>
        <p:sp>
          <p:nvSpPr>
            <p:cNvPr id="47" name="TextBox 46">
              <a:extLst>
                <a:ext uri="{FF2B5EF4-FFF2-40B4-BE49-F238E27FC236}">
                  <a16:creationId xmlns:a16="http://schemas.microsoft.com/office/drawing/2014/main" id="{F11BDD45-0D5D-084C-9E74-AE5C217D6076}"/>
                </a:ext>
              </a:extLst>
            </p:cNvPr>
            <p:cNvSpPr txBox="1"/>
            <p:nvPr/>
          </p:nvSpPr>
          <p:spPr>
            <a:xfrm>
              <a:off x="10672127" y="4661240"/>
              <a:ext cx="74726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SharePoint</a:t>
              </a:r>
            </a:p>
          </p:txBody>
        </p:sp>
        <p:sp>
          <p:nvSpPr>
            <p:cNvPr id="48" name="TextBox 47">
              <a:extLst>
                <a:ext uri="{FF2B5EF4-FFF2-40B4-BE49-F238E27FC236}">
                  <a16:creationId xmlns:a16="http://schemas.microsoft.com/office/drawing/2014/main" id="{1D9B2B2A-7C3C-0B4E-8EAE-EC616BAE3638}"/>
                </a:ext>
              </a:extLst>
            </p:cNvPr>
            <p:cNvSpPr txBox="1"/>
            <p:nvPr/>
          </p:nvSpPr>
          <p:spPr>
            <a:xfrm>
              <a:off x="10672127" y="3710248"/>
              <a:ext cx="488916"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Teams </a:t>
              </a:r>
            </a:p>
          </p:txBody>
        </p:sp>
        <p:pic>
          <p:nvPicPr>
            <p:cNvPr id="49" name="Picture 48" descr="Microsoft Excel icon">
              <a:extLst>
                <a:ext uri="{FF2B5EF4-FFF2-40B4-BE49-F238E27FC236}">
                  <a16:creationId xmlns:a16="http://schemas.microsoft.com/office/drawing/2014/main" id="{8F02678C-C612-1341-B4DB-AB8F56FDCF2E}"/>
                </a:ext>
                <a:ext uri="{C183D7F6-B498-43B3-948B-1728B52AA6E4}">
                  <adec:decorative xmlns:adec="http://schemas.microsoft.com/office/drawing/2017/decorative" val="0"/>
                </a:ext>
              </a:extLst>
            </p:cNvPr>
            <p:cNvPicPr>
              <a:picLocks noChangeAspect="1"/>
            </p:cNvPicPr>
            <p:nvPr/>
          </p:nvPicPr>
          <p:blipFill rotWithShape="1">
            <a:blip r:embed="rId6" cstate="email">
              <a:extLst>
                <a:ext uri="{28A0092B-C50C-407E-A947-70E740481C1C}">
                  <a14:useLocalDpi xmlns:a14="http://schemas.microsoft.com/office/drawing/2010/main"/>
                </a:ext>
              </a:extLst>
            </a:blip>
            <a:stretch/>
          </p:blipFill>
          <p:spPr>
            <a:xfrm>
              <a:off x="10267734" y="5034445"/>
              <a:ext cx="373041" cy="373041"/>
            </a:xfrm>
            <a:prstGeom prst="rect">
              <a:avLst/>
            </a:prstGeom>
          </p:spPr>
        </p:pic>
        <p:pic>
          <p:nvPicPr>
            <p:cNvPr id="50" name="Picture 49" descr="Microsoft Powerpoint icon">
              <a:extLst>
                <a:ext uri="{FF2B5EF4-FFF2-40B4-BE49-F238E27FC236}">
                  <a16:creationId xmlns:a16="http://schemas.microsoft.com/office/drawing/2014/main" id="{83D2BA86-3414-9D4C-AA7F-AFD67307C82F}"/>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10267734" y="4083146"/>
              <a:ext cx="373041" cy="373041"/>
            </a:xfrm>
            <a:prstGeom prst="rect">
              <a:avLst/>
            </a:prstGeom>
          </p:spPr>
        </p:pic>
        <p:pic>
          <p:nvPicPr>
            <p:cNvPr id="51" name="Picture 50" descr="Microsoft Sharepoint icon">
              <a:extLst>
                <a:ext uri="{FF2B5EF4-FFF2-40B4-BE49-F238E27FC236}">
                  <a16:creationId xmlns:a16="http://schemas.microsoft.com/office/drawing/2014/main" id="{CE22714C-C7DB-DC46-90DD-97ECDA52B888}"/>
                </a:ext>
                <a:ext uri="{C183D7F6-B498-43B3-948B-1728B52AA6E4}">
                  <adec:decorative xmlns:adec="http://schemas.microsoft.com/office/drawing/2017/decorative" val="0"/>
                </a:ext>
              </a:extLst>
            </p:cNvPr>
            <p:cNvPicPr>
              <a:picLocks noChangeAspect="1"/>
            </p:cNvPicPr>
            <p:nvPr/>
          </p:nvPicPr>
          <p:blipFill rotWithShape="1">
            <a:blip r:embed="rId8" cstate="email">
              <a:extLst>
                <a:ext uri="{28A0092B-C50C-407E-A947-70E740481C1C}">
                  <a14:useLocalDpi xmlns:a14="http://schemas.microsoft.com/office/drawing/2010/main"/>
                </a:ext>
              </a:extLst>
            </a:blip>
            <a:stretch/>
          </p:blipFill>
          <p:spPr>
            <a:xfrm>
              <a:off x="10267734" y="4559484"/>
              <a:ext cx="373041" cy="373041"/>
            </a:xfrm>
            <a:prstGeom prst="rect">
              <a:avLst/>
            </a:prstGeom>
          </p:spPr>
        </p:pic>
        <p:pic>
          <p:nvPicPr>
            <p:cNvPr id="52" name="Picture 51" descr="Microsoft Teams logo">
              <a:extLst>
                <a:ext uri="{FF2B5EF4-FFF2-40B4-BE49-F238E27FC236}">
                  <a16:creationId xmlns:a16="http://schemas.microsoft.com/office/drawing/2014/main" id="{BDF7B915-316F-4749-B9EF-4A1C40EA0E41}"/>
                </a:ext>
                <a:ext uri="{C183D7F6-B498-43B3-948B-1728B52AA6E4}">
                  <adec:decorative xmlns:adec="http://schemas.microsoft.com/office/drawing/2017/decorative" val="0"/>
                </a:ext>
              </a:extLst>
            </p:cNvPr>
            <p:cNvPicPr>
              <a:picLocks noChangeAspect="1"/>
            </p:cNvPicPr>
            <p:nvPr/>
          </p:nvPicPr>
          <p:blipFill rotWithShape="1">
            <a:blip r:embed="rId9" cstate="email">
              <a:extLst>
                <a:ext uri="{28A0092B-C50C-407E-A947-70E740481C1C}">
                  <a14:useLocalDpi xmlns:a14="http://schemas.microsoft.com/office/drawing/2010/main"/>
                </a:ext>
              </a:extLst>
            </a:blip>
            <a:stretch/>
          </p:blipFill>
          <p:spPr>
            <a:xfrm>
              <a:off x="10267734" y="3609339"/>
              <a:ext cx="373041" cy="373041"/>
            </a:xfrm>
            <a:prstGeom prst="rect">
              <a:avLst/>
            </a:prstGeom>
          </p:spPr>
        </p:pic>
        <p:sp>
          <p:nvSpPr>
            <p:cNvPr id="53" name="TextBox 52">
              <a:extLst>
                <a:ext uri="{FF2B5EF4-FFF2-40B4-BE49-F238E27FC236}">
                  <a16:creationId xmlns:a16="http://schemas.microsoft.com/office/drawing/2014/main" id="{71C9475E-3E33-C549-8E08-FF401CD41BB4}"/>
                </a:ext>
              </a:extLst>
            </p:cNvPr>
            <p:cNvSpPr txBox="1"/>
            <p:nvPr/>
          </p:nvSpPr>
          <p:spPr>
            <a:xfrm>
              <a:off x="10672127" y="1808270"/>
              <a:ext cx="320489"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Web</a:t>
              </a:r>
            </a:p>
          </p:txBody>
        </p:sp>
        <p:pic>
          <p:nvPicPr>
            <p:cNvPr id="54" name="Picture 53" descr="Microsoft brand icon">
              <a:extLst>
                <a:ext uri="{FF2B5EF4-FFF2-40B4-BE49-F238E27FC236}">
                  <a16:creationId xmlns:a16="http://schemas.microsoft.com/office/drawing/2014/main" id="{AACBDDBE-7E9F-044A-BEC3-A3232A3C33EF}"/>
                </a:ext>
                <a:ext uri="{C183D7F6-B498-43B3-948B-1728B52AA6E4}">
                  <adec:decorative xmlns:adec="http://schemas.microsoft.com/office/drawing/2017/decorative" val="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8529" y="5442321"/>
              <a:ext cx="1226534" cy="509353"/>
            </a:xfrm>
            <a:prstGeom prst="rect">
              <a:avLst/>
            </a:prstGeom>
          </p:spPr>
        </p:pic>
        <p:sp>
          <p:nvSpPr>
            <p:cNvPr id="55" name="Freeform 5" descr="Infinity sign">
              <a:extLst>
                <a:ext uri="{FF2B5EF4-FFF2-40B4-BE49-F238E27FC236}">
                  <a16:creationId xmlns:a16="http://schemas.microsoft.com/office/drawing/2014/main" id="{8712E6EF-94D1-764A-A970-2519CF16CD9A}"/>
                </a:ext>
              </a:extLst>
            </p:cNvPr>
            <p:cNvSpPr>
              <a:spLocks noEditPoints="1"/>
            </p:cNvSpPr>
            <p:nvPr/>
          </p:nvSpPr>
          <p:spPr bwMode="auto">
            <a:xfrm>
              <a:off x="10365326" y="6115840"/>
              <a:ext cx="215759" cy="111349"/>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pic>
        <p:nvPicPr>
          <p:cNvPr id="75" name="Picture 74" descr="Power BI logo">
            <a:extLst>
              <a:ext uri="{FF2B5EF4-FFF2-40B4-BE49-F238E27FC236}">
                <a16:creationId xmlns:a16="http://schemas.microsoft.com/office/drawing/2014/main" id="{95F813A4-8085-DE56-1CED-EA292526AC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
        <p:nvSpPr>
          <p:cNvPr id="6" name="Slide Number Placeholder 5">
            <a:extLst>
              <a:ext uri="{FF2B5EF4-FFF2-40B4-BE49-F238E27FC236}">
                <a16:creationId xmlns:a16="http://schemas.microsoft.com/office/drawing/2014/main" id="{6500B94E-377A-A94B-8010-9CBA0814555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473FC0D-1244-9044-8C37-3944D4DF8599}"/>
              </a:ext>
              <a:ext uri="{C183D7F6-B498-43B3-948B-1728B52AA6E4}">
                <adec:decorative xmlns:adec="http://schemas.microsoft.com/office/drawing/2017/decorative" val="1"/>
              </a:ext>
            </a:extLst>
          </p:cNvPr>
          <p:cNvSpPr>
            <a:spLocks noGrp="1"/>
          </p:cNvSpPr>
          <p:nvPr>
            <p:ph type="ftr" sz="quarter" idx="24"/>
          </p:nvPr>
        </p:nvSpPr>
        <p:spPr>
          <a:xfrm>
            <a:off x="1007096" y="6311900"/>
            <a:ext cx="259720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Business intelligence</a:t>
            </a:r>
          </a:p>
        </p:txBody>
      </p:sp>
      <p:pic>
        <p:nvPicPr>
          <p:cNvPr id="78" name="Picture 77">
            <a:extLst>
              <a:ext uri="{FF2B5EF4-FFF2-40B4-BE49-F238E27FC236}">
                <a16:creationId xmlns:a16="http://schemas.microsoft.com/office/drawing/2014/main" id="{6CEEFC19-2841-E2C8-31B4-C35297B1F4D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58895" y="4598186"/>
            <a:ext cx="803056" cy="803056"/>
          </a:xfrm>
          <a:prstGeom prst="rect">
            <a:avLst/>
          </a:prstGeom>
        </p:spPr>
      </p:pic>
      <p:sp>
        <p:nvSpPr>
          <p:cNvPr id="74" name="TextBox 73">
            <a:extLst>
              <a:ext uri="{FF2B5EF4-FFF2-40B4-BE49-F238E27FC236}">
                <a16:creationId xmlns:a16="http://schemas.microsoft.com/office/drawing/2014/main" id="{D49B2D7D-306E-E1D6-47FB-9294B9090B43}"/>
              </a:ext>
            </a:extLst>
          </p:cNvPr>
          <p:cNvSpPr txBox="1"/>
          <p:nvPr/>
        </p:nvSpPr>
        <p:spPr>
          <a:xfrm>
            <a:off x="635000" y="5382127"/>
            <a:ext cx="155145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Kusto</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analytics)</a:t>
            </a:r>
          </a:p>
        </p:txBody>
      </p:sp>
      <p:pic>
        <p:nvPicPr>
          <p:cNvPr id="80" name="Picture 79">
            <a:extLst>
              <a:ext uri="{FF2B5EF4-FFF2-40B4-BE49-F238E27FC236}">
                <a16:creationId xmlns:a16="http://schemas.microsoft.com/office/drawing/2014/main" id="{BDAE8E11-BDD9-9BBC-23CF-1C3059C4627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4094" y="2130420"/>
            <a:ext cx="922507" cy="781127"/>
          </a:xfrm>
          <a:prstGeom prst="rect">
            <a:avLst/>
          </a:prstGeom>
        </p:spPr>
      </p:pic>
      <p:pic>
        <p:nvPicPr>
          <p:cNvPr id="82" name="Picture 81">
            <a:extLst>
              <a:ext uri="{FF2B5EF4-FFF2-40B4-BE49-F238E27FC236}">
                <a16:creationId xmlns:a16="http://schemas.microsoft.com/office/drawing/2014/main" id="{1074DA97-741D-45BB-6018-3FBA2B9B4D3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1416" y="3372447"/>
            <a:ext cx="805778" cy="716614"/>
          </a:xfrm>
          <a:prstGeom prst="rect">
            <a:avLst/>
          </a:prstGeom>
        </p:spPr>
      </p:pic>
      <p:sp>
        <p:nvSpPr>
          <p:cNvPr id="83" name="TextBox 82">
            <a:extLst>
              <a:ext uri="{FF2B5EF4-FFF2-40B4-BE49-F238E27FC236}">
                <a16:creationId xmlns:a16="http://schemas.microsoft.com/office/drawing/2014/main" id="{9ED4D04C-233E-B2DC-ED4C-2B39E5D81FF4}"/>
              </a:ext>
            </a:extLst>
          </p:cNvPr>
          <p:cNvSpPr txBox="1"/>
          <p:nvPr/>
        </p:nvSpPr>
        <p:spPr>
          <a:xfrm>
            <a:off x="722019" y="2957279"/>
            <a:ext cx="13070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Warehouse</a:t>
            </a:r>
          </a:p>
        </p:txBody>
      </p:sp>
      <p:sp>
        <p:nvSpPr>
          <p:cNvPr id="84" name="TextBox 83">
            <a:extLst>
              <a:ext uri="{FF2B5EF4-FFF2-40B4-BE49-F238E27FC236}">
                <a16:creationId xmlns:a16="http://schemas.microsoft.com/office/drawing/2014/main" id="{994787CD-50F8-9045-12F5-4B35C61FEADF}"/>
              </a:ext>
            </a:extLst>
          </p:cNvPr>
          <p:cNvSpPr txBox="1"/>
          <p:nvPr/>
        </p:nvSpPr>
        <p:spPr>
          <a:xfrm>
            <a:off x="961825" y="4175383"/>
            <a:ext cx="83638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a:t>
            </a:r>
          </a:p>
        </p:txBody>
      </p:sp>
      <p:cxnSp>
        <p:nvCxnSpPr>
          <p:cNvPr id="86" name="Connector: Elbow 85">
            <a:extLst>
              <a:ext uri="{FF2B5EF4-FFF2-40B4-BE49-F238E27FC236}">
                <a16:creationId xmlns:a16="http://schemas.microsoft.com/office/drawing/2014/main" id="{5D7AF1E5-AD40-7034-8E04-2DD0A4333E6D}"/>
              </a:ext>
            </a:extLst>
          </p:cNvPr>
          <p:cNvCxnSpPr/>
          <p:nvPr/>
        </p:nvCxnSpPr>
        <p:spPr>
          <a:xfrm>
            <a:off x="2186450" y="2640114"/>
            <a:ext cx="1005431" cy="928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08D02D2-3F77-CE11-9DC6-2F0C56E3CD1F}"/>
              </a:ext>
            </a:extLst>
          </p:cNvPr>
          <p:cNvCxnSpPr>
            <a:cxnSpLocks/>
          </p:cNvCxnSpPr>
          <p:nvPr/>
        </p:nvCxnSpPr>
        <p:spPr>
          <a:xfrm flipV="1">
            <a:off x="2140964" y="4283105"/>
            <a:ext cx="1050917" cy="770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4814CC4-7324-2266-548E-D3CE4AA1A727}"/>
              </a:ext>
            </a:extLst>
          </p:cNvPr>
          <p:cNvCxnSpPr/>
          <p:nvPr/>
        </p:nvCxnSpPr>
        <p:spPr>
          <a:xfrm>
            <a:off x="2084378" y="3927466"/>
            <a:ext cx="110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7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5" presetClass="path" presetSubtype="0" decel="100000" fill="hold" nodeType="withEffect">
                                  <p:stCondLst>
                                    <p:cond delay="450"/>
                                  </p:stCondLst>
                                  <p:childTnLst>
                                    <p:animMotion origin="layout" path="M 3.19632E-6 4.76169E-6 L -0.01507 4.76169E-6 " pathEditMode="relative" rAng="0" ptsTypes="AA">
                                      <p:cBhvr>
                                        <p:cTn id="9" dur="500" spd="-100000" fill="hold"/>
                                        <p:tgtEl>
                                          <p:spTgt spid="28"/>
                                        </p:tgtEl>
                                        <p:attrNameLst>
                                          <p:attrName>ppt_x</p:attrName>
                                          <p:attrName>ppt_y</p:attrName>
                                        </p:attrNameLst>
                                      </p:cBhvr>
                                      <p:rCtr x="-753" y="0"/>
                                    </p:animMotion>
                                  </p:childTnLst>
                                </p:cTn>
                              </p:par>
                              <p:par>
                                <p:cTn id="10" presetID="10" presetClass="entr" presetSubtype="0" fill="hold" grpId="0" nodeType="withEffect">
                                  <p:stCondLst>
                                    <p:cond delay="6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35" presetClass="path" presetSubtype="0" decel="100000" fill="hold" grpId="1" nodeType="withEffect">
                                  <p:stCondLst>
                                    <p:cond delay="600"/>
                                  </p:stCondLst>
                                  <p:childTnLst>
                                    <p:animMotion origin="layout" path="M -2.3998E-7 -3.31366E-6 L -0.01506 -3.31366E-6 " pathEditMode="relative" rAng="0" ptsTypes="AA">
                                      <p:cBhvr>
                                        <p:cTn id="14" dur="500" spd="-100000" fill="hold"/>
                                        <p:tgtEl>
                                          <p:spTgt spid="34"/>
                                        </p:tgtEl>
                                        <p:attrNameLst>
                                          <p:attrName>ppt_x</p:attrName>
                                          <p:attrName>ppt_y</p:attrName>
                                        </p:attrNameLst>
                                      </p:cBhvr>
                                      <p:rCtr x="-753" y="0"/>
                                    </p:animMotion>
                                  </p:childTnLst>
                                </p:cTn>
                              </p:par>
                              <p:par>
                                <p:cTn id="15" presetID="10" presetClass="entr" presetSubtype="0" fill="hold" nodeType="withEffect">
                                  <p:stCondLst>
                                    <p:cond delay="6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35" presetClass="path" presetSubtype="0" decel="100000" fill="hold" nodeType="withEffect">
                                  <p:stCondLst>
                                    <p:cond delay="600"/>
                                  </p:stCondLst>
                                  <p:childTnLst>
                                    <p:animMotion origin="layout" path="M -2.3998E-7 -3.31366E-6 L -0.01506 -3.31366E-6 " pathEditMode="relative" rAng="0" ptsTypes="AA">
                                      <p:cBhvr>
                                        <p:cTn id="19" dur="500" spd="-100000" fill="hold"/>
                                        <p:tgtEl>
                                          <p:spTgt spid="3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normAutofit fontScale="90000"/>
          </a:bodyPr>
          <a:lstStyle/>
          <a:p>
            <a:r>
              <a:rPr lang="en-US"/>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a:t>Goals: Build a reports in Power BI to display real-time data. </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4</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Activator</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86727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5A61B3-8266-2821-2818-97F8E20F46B1}"/>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actions on all your data, from one place</a:t>
            </a:r>
          </a:p>
        </p:txBody>
      </p:sp>
      <p:sp>
        <p:nvSpPr>
          <p:cNvPr id="5" name="Footer Placeholder 4">
            <a:extLst>
              <a:ext uri="{FF2B5EF4-FFF2-40B4-BE49-F238E27FC236}">
                <a16:creationId xmlns:a16="http://schemas.microsoft.com/office/drawing/2014/main" id="{91B19461-0E43-A2E1-C46C-BC052E856730}"/>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6" name="Slide Number Placeholder 5">
            <a:extLst>
              <a:ext uri="{FF2B5EF4-FFF2-40B4-BE49-F238E27FC236}">
                <a16:creationId xmlns:a16="http://schemas.microsoft.com/office/drawing/2014/main" id="{9487F59B-4B61-2601-D9BC-D9EBB32F76D5}"/>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7" name="Group 6">
            <a:extLst>
              <a:ext uri="{FF2B5EF4-FFF2-40B4-BE49-F238E27FC236}">
                <a16:creationId xmlns:a16="http://schemas.microsoft.com/office/drawing/2014/main" id="{2241C542-D3AC-90B8-965C-87F7F8998E01}"/>
              </a:ext>
              <a:ext uri="{C183D7F6-B498-43B3-948B-1728B52AA6E4}">
                <adec:decorative xmlns:adec="http://schemas.microsoft.com/office/drawing/2017/decorative" val="1"/>
              </a:ext>
            </a:extLst>
          </p:cNvPr>
          <p:cNvGrpSpPr/>
          <p:nvPr/>
        </p:nvGrpSpPr>
        <p:grpSpPr>
          <a:xfrm>
            <a:off x="803952" y="1574388"/>
            <a:ext cx="10584097" cy="4468050"/>
            <a:chOff x="803952" y="1574388"/>
            <a:chExt cx="10584097" cy="4468050"/>
          </a:xfrm>
        </p:grpSpPr>
        <p:sp>
          <p:nvSpPr>
            <p:cNvPr id="8" name="Rounded Rectangle 2">
              <a:extLst>
                <a:ext uri="{FF2B5EF4-FFF2-40B4-BE49-F238E27FC236}">
                  <a16:creationId xmlns:a16="http://schemas.microsoft.com/office/drawing/2014/main" id="{5F2AA835-A4E6-1B05-1E46-A6556AFE52B0}"/>
                </a:ext>
              </a:extLst>
            </p:cNvPr>
            <p:cNvSpPr/>
            <p:nvPr/>
          </p:nvSpPr>
          <p:spPr>
            <a:xfrm>
              <a:off x="803952" y="1585501"/>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134">
              <a:extLst>
                <a:ext uri="{FF2B5EF4-FFF2-40B4-BE49-F238E27FC236}">
                  <a16:creationId xmlns:a16="http://schemas.microsoft.com/office/drawing/2014/main" id="{F786E975-637A-B34F-87A1-EFB740E4AAFB}"/>
                </a:ext>
              </a:extLst>
            </p:cNvPr>
            <p:cNvSpPr txBox="1"/>
            <p:nvPr/>
          </p:nvSpPr>
          <p:spPr>
            <a:xfrm>
              <a:off x="1660620" y="4331269"/>
              <a:ext cx="1761346"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Real Time Analytics</a:t>
              </a:r>
            </a:p>
          </p:txBody>
        </p:sp>
        <p:sp>
          <p:nvSpPr>
            <p:cNvPr id="10" name="TextBox 133">
              <a:extLst>
                <a:ext uri="{FF2B5EF4-FFF2-40B4-BE49-F238E27FC236}">
                  <a16:creationId xmlns:a16="http://schemas.microsoft.com/office/drawing/2014/main" id="{953CFD21-54CE-BA60-7F4B-66BF857484D4}"/>
                </a:ext>
              </a:extLst>
            </p:cNvPr>
            <p:cNvSpPr txBox="1"/>
            <p:nvPr/>
          </p:nvSpPr>
          <p:spPr>
            <a:xfrm>
              <a:off x="1660620" y="3634726"/>
              <a:ext cx="1542547"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Warehouse</a:t>
              </a:r>
            </a:p>
          </p:txBody>
        </p:sp>
        <p:sp>
          <p:nvSpPr>
            <p:cNvPr id="11" name="TextBox 132">
              <a:extLst>
                <a:ext uri="{FF2B5EF4-FFF2-40B4-BE49-F238E27FC236}">
                  <a16:creationId xmlns:a16="http://schemas.microsoft.com/office/drawing/2014/main" id="{F42DEC57-7CA6-5B92-8ACC-49F098BEA8B6}"/>
                </a:ext>
              </a:extLst>
            </p:cNvPr>
            <p:cNvSpPr txBox="1"/>
            <p:nvPr/>
          </p:nvSpPr>
          <p:spPr>
            <a:xfrm>
              <a:off x="1660620" y="3104453"/>
              <a:ext cx="1542547" cy="435376"/>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BI</a:t>
              </a:r>
            </a:p>
          </p:txBody>
        </p:sp>
        <p:pic>
          <p:nvPicPr>
            <p:cNvPr id="12" name="Picture 11" descr="Icon&#10;&#10;Description automatically generated">
              <a:extLst>
                <a:ext uri="{FF2B5EF4-FFF2-40B4-BE49-F238E27FC236}">
                  <a16:creationId xmlns:a16="http://schemas.microsoft.com/office/drawing/2014/main" id="{6DD70A29-9A28-027A-4392-569DA57820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3803" y="2906137"/>
              <a:ext cx="816232" cy="816232"/>
            </a:xfrm>
            <a:prstGeom prst="rect">
              <a:avLst/>
            </a:prstGeom>
          </p:spPr>
        </p:pic>
        <p:sp>
          <p:nvSpPr>
            <p:cNvPr id="13" name="TextBox 139">
              <a:extLst>
                <a:ext uri="{FF2B5EF4-FFF2-40B4-BE49-F238E27FC236}">
                  <a16:creationId xmlns:a16="http://schemas.microsoft.com/office/drawing/2014/main" id="{C1AEFFDE-7FCD-5DA8-54CE-84F8B1A60D54}"/>
                </a:ext>
              </a:extLst>
            </p:cNvPr>
            <p:cNvSpPr txBox="1"/>
            <p:nvPr/>
          </p:nvSpPr>
          <p:spPr>
            <a:xfrm>
              <a:off x="1508600" y="5093087"/>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Calibri Light" panose="020F0302020204030204"/>
                  <a:ea typeface="+mn-ea"/>
                  <a:cs typeface="Segoe UI Semibold" panose="020B0502040204020203" pitchFamily="34" charset="0"/>
                </a:rPr>
                <a:t>…</a:t>
              </a:r>
            </a:p>
          </p:txBody>
        </p:sp>
        <p:grpSp>
          <p:nvGrpSpPr>
            <p:cNvPr id="14" name="Group 13">
              <a:extLst>
                <a:ext uri="{FF2B5EF4-FFF2-40B4-BE49-F238E27FC236}">
                  <a16:creationId xmlns:a16="http://schemas.microsoft.com/office/drawing/2014/main" id="{E21C6007-5507-BF9E-1C65-774367EEB244}"/>
                </a:ext>
              </a:extLst>
            </p:cNvPr>
            <p:cNvGrpSpPr/>
            <p:nvPr/>
          </p:nvGrpSpPr>
          <p:grpSpPr>
            <a:xfrm>
              <a:off x="8607153" y="1574388"/>
              <a:ext cx="2780896" cy="4468050"/>
              <a:chOff x="8609693" y="1613282"/>
              <a:chExt cx="2780896" cy="4468050"/>
            </a:xfrm>
          </p:grpSpPr>
          <p:sp>
            <p:nvSpPr>
              <p:cNvPr id="48" name="Rounded Rectangle 42">
                <a:extLst>
                  <a:ext uri="{FF2B5EF4-FFF2-40B4-BE49-F238E27FC236}">
                    <a16:creationId xmlns:a16="http://schemas.microsoft.com/office/drawing/2014/main" id="{7F88CCC6-7453-93CC-16DA-EE7FD2210397}"/>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1830D609-2158-3AE5-9DA8-C4C0ED8FB25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98E2285-2523-0078-4699-88A37AB865B9}"/>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182E95AD-65AD-F218-A4CC-2F29FF3103DB}"/>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DED6D0AE-C6F2-CDC6-42A3-A4C5AD92B634}"/>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53" name="Picture 52" descr="Icon&#10;&#10;Description automatically generated">
                <a:extLst>
                  <a:ext uri="{FF2B5EF4-FFF2-40B4-BE49-F238E27FC236}">
                    <a16:creationId xmlns:a16="http://schemas.microsoft.com/office/drawing/2014/main" id="{041BAE56-5BAF-A230-DF0F-15AC91A47D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7141" y="1613282"/>
                <a:ext cx="914400" cy="914400"/>
              </a:xfrm>
              <a:prstGeom prst="rect">
                <a:avLst/>
              </a:prstGeom>
            </p:spPr>
          </p:pic>
          <p:pic>
            <p:nvPicPr>
              <p:cNvPr id="54" name="Picture 53" descr="Icon&#10;&#10;Description automatically generated">
                <a:extLst>
                  <a:ext uri="{FF2B5EF4-FFF2-40B4-BE49-F238E27FC236}">
                    <a16:creationId xmlns:a16="http://schemas.microsoft.com/office/drawing/2014/main" id="{ADA32733-CECC-0EE6-1C0C-C80E22D635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7141" y="3397630"/>
                <a:ext cx="914400" cy="914400"/>
              </a:xfrm>
              <a:prstGeom prst="rect">
                <a:avLst/>
              </a:prstGeom>
            </p:spPr>
          </p:pic>
          <p:pic>
            <p:nvPicPr>
              <p:cNvPr id="55" name="Picture 54" descr="Icon&#10;&#10;Description automatically generated">
                <a:extLst>
                  <a:ext uri="{FF2B5EF4-FFF2-40B4-BE49-F238E27FC236}">
                    <a16:creationId xmlns:a16="http://schemas.microsoft.com/office/drawing/2014/main" id="{23E447B3-2F04-C180-3E3F-16FE22E857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7141" y="2505456"/>
                <a:ext cx="914400" cy="914400"/>
              </a:xfrm>
              <a:prstGeom prst="rect">
                <a:avLst/>
              </a:prstGeom>
            </p:spPr>
          </p:pic>
          <p:sp>
            <p:nvSpPr>
              <p:cNvPr id="56" name="TextBox 143">
                <a:extLst>
                  <a:ext uri="{FF2B5EF4-FFF2-40B4-BE49-F238E27FC236}">
                    <a16:creationId xmlns:a16="http://schemas.microsoft.com/office/drawing/2014/main" id="{FEC14850-CE01-3D4F-A862-B3FDE262CD77}"/>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7" name="TextBox 144">
                <a:extLst>
                  <a:ext uri="{FF2B5EF4-FFF2-40B4-BE49-F238E27FC236}">
                    <a16:creationId xmlns:a16="http://schemas.microsoft.com/office/drawing/2014/main" id="{4F403CCB-C143-3848-3D8E-99084387BE5A}"/>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8" name="TextBox 145">
                <a:extLst>
                  <a:ext uri="{FF2B5EF4-FFF2-40B4-BE49-F238E27FC236}">
                    <a16:creationId xmlns:a16="http://schemas.microsoft.com/office/drawing/2014/main" id="{47F8F834-528A-3342-D743-12948ACCDD11}"/>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9" name="TextBox 147">
                <a:extLst>
                  <a:ext uri="{FF2B5EF4-FFF2-40B4-BE49-F238E27FC236}">
                    <a16:creationId xmlns:a16="http://schemas.microsoft.com/office/drawing/2014/main" id="{04DCF6DD-52DB-3943-B6A1-CEFD285B1FA2}"/>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60" name="Picture 59" descr="Icon&#10;&#10;Description automatically generated">
                <a:extLst>
                  <a:ext uri="{FF2B5EF4-FFF2-40B4-BE49-F238E27FC236}">
                    <a16:creationId xmlns:a16="http://schemas.microsoft.com/office/drawing/2014/main" id="{768FC51A-FECA-34A5-6FAA-E7EA601CAE8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7628" t="-17628" r="-17628" b="-17628"/>
              <a:stretch/>
            </p:blipFill>
            <p:spPr>
              <a:xfrm>
                <a:off x="8857141" y="4289804"/>
                <a:ext cx="914400" cy="914400"/>
              </a:xfrm>
              <a:prstGeom prst="rect">
                <a:avLst/>
              </a:prstGeom>
            </p:spPr>
          </p:pic>
          <p:sp>
            <p:nvSpPr>
              <p:cNvPr id="61" name="TextBox 202">
                <a:extLst>
                  <a:ext uri="{FF2B5EF4-FFF2-40B4-BE49-F238E27FC236}">
                    <a16:creationId xmlns:a16="http://schemas.microsoft.com/office/drawing/2014/main" id="{2AE9D088-37F6-346F-A01E-86681DB11F6A}"/>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15" name="Group 14">
              <a:extLst>
                <a:ext uri="{FF2B5EF4-FFF2-40B4-BE49-F238E27FC236}">
                  <a16:creationId xmlns:a16="http://schemas.microsoft.com/office/drawing/2014/main" id="{2EF18FC8-4234-AF39-24E1-D95A936AE781}"/>
                </a:ext>
              </a:extLst>
            </p:cNvPr>
            <p:cNvGrpSpPr/>
            <p:nvPr/>
          </p:nvGrpSpPr>
          <p:grpSpPr>
            <a:xfrm>
              <a:off x="3712779" y="1585501"/>
              <a:ext cx="4766442" cy="4456937"/>
              <a:chOff x="3715319" y="1624395"/>
              <a:chExt cx="4766442" cy="4456937"/>
            </a:xfrm>
          </p:grpSpPr>
          <p:sp>
            <p:nvSpPr>
              <p:cNvPr id="34" name="Rounded Rectangle 28">
                <a:extLst>
                  <a:ext uri="{FF2B5EF4-FFF2-40B4-BE49-F238E27FC236}">
                    <a16:creationId xmlns:a16="http://schemas.microsoft.com/office/drawing/2014/main" id="{57C20C3E-6E4A-203E-7DC3-C2008DDB05C7}"/>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5" name="Title 6">
                <a:extLst>
                  <a:ext uri="{FF2B5EF4-FFF2-40B4-BE49-F238E27FC236}">
                    <a16:creationId xmlns:a16="http://schemas.microsoft.com/office/drawing/2014/main" id="{9845ACDF-5CA2-14B2-C66E-18823B28A76B}"/>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Data Activator</a:t>
                </a:r>
              </a:p>
            </p:txBody>
          </p:sp>
          <p:sp>
            <p:nvSpPr>
              <p:cNvPr id="36" name="Rounded Rectangle 30">
                <a:extLst>
                  <a:ext uri="{FF2B5EF4-FFF2-40B4-BE49-F238E27FC236}">
                    <a16:creationId xmlns:a16="http://schemas.microsoft.com/office/drawing/2014/main" id="{E5F87455-4CF4-129B-F2E7-CB69AB0E365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37" name="Graphic 165">
                <a:extLst>
                  <a:ext uri="{FF2B5EF4-FFF2-40B4-BE49-F238E27FC236}">
                    <a16:creationId xmlns:a16="http://schemas.microsoft.com/office/drawing/2014/main" id="{46FF8998-ACA8-09D6-AB94-FACBF8C40B7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38" name="Rounded Rectangle 32">
                <a:extLst>
                  <a:ext uri="{FF2B5EF4-FFF2-40B4-BE49-F238E27FC236}">
                    <a16:creationId xmlns:a16="http://schemas.microsoft.com/office/drawing/2014/main" id="{A2303A85-AC66-8D8A-7833-7739FA6CC30B}"/>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39" name="Group 38">
                <a:extLst>
                  <a:ext uri="{FF2B5EF4-FFF2-40B4-BE49-F238E27FC236}">
                    <a16:creationId xmlns:a16="http://schemas.microsoft.com/office/drawing/2014/main" id="{FF75640B-F5A0-A585-E422-A22C9A9D5CF4}"/>
                  </a:ext>
                </a:extLst>
              </p:cNvPr>
              <p:cNvGrpSpPr/>
              <p:nvPr/>
            </p:nvGrpSpPr>
            <p:grpSpPr>
              <a:xfrm>
                <a:off x="4587312" y="4280569"/>
                <a:ext cx="3002489" cy="768986"/>
                <a:chOff x="4587312" y="4280569"/>
                <a:chExt cx="3002489" cy="768986"/>
              </a:xfrm>
            </p:grpSpPr>
            <p:sp>
              <p:nvSpPr>
                <p:cNvPr id="40" name="TextBox 158">
                  <a:extLst>
                    <a:ext uri="{FF2B5EF4-FFF2-40B4-BE49-F238E27FC236}">
                      <a16:creationId xmlns:a16="http://schemas.microsoft.com/office/drawing/2014/main" id="{6F951D0C-71C2-7DEB-AFAA-2D44D0D0DE49}"/>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41" name="TextBox 159">
                  <a:extLst>
                    <a:ext uri="{FF2B5EF4-FFF2-40B4-BE49-F238E27FC236}">
                      <a16:creationId xmlns:a16="http://schemas.microsoft.com/office/drawing/2014/main" id="{0B81DD29-744C-0D05-2428-5232D4F44624}"/>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42" name="TextBox 160">
                  <a:extLst>
                    <a:ext uri="{FF2B5EF4-FFF2-40B4-BE49-F238E27FC236}">
                      <a16:creationId xmlns:a16="http://schemas.microsoft.com/office/drawing/2014/main" id="{F291CFA9-A1C6-3786-C979-9947BD8D24EE}"/>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43" name="Group 42">
                  <a:extLst>
                    <a:ext uri="{FF2B5EF4-FFF2-40B4-BE49-F238E27FC236}">
                      <a16:creationId xmlns:a16="http://schemas.microsoft.com/office/drawing/2014/main" id="{D5BE6FE3-D681-AADA-1573-F973345E5AEE}"/>
                    </a:ext>
                  </a:extLst>
                </p:cNvPr>
                <p:cNvGrpSpPr/>
                <p:nvPr/>
              </p:nvGrpSpPr>
              <p:grpSpPr>
                <a:xfrm>
                  <a:off x="4820659" y="4280569"/>
                  <a:ext cx="402467" cy="402609"/>
                  <a:chOff x="1216440" y="-1583690"/>
                  <a:chExt cx="190500" cy="190568"/>
                </a:xfrm>
              </p:grpSpPr>
              <p:sp>
                <p:nvSpPr>
                  <p:cNvPr id="46" name="Freeform 40">
                    <a:extLst>
                      <a:ext uri="{FF2B5EF4-FFF2-40B4-BE49-F238E27FC236}">
                        <a16:creationId xmlns:a16="http://schemas.microsoft.com/office/drawing/2014/main" id="{818EBA50-7B42-7431-DBD8-79DF096C2A2E}"/>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41">
                    <a:extLst>
                      <a:ext uri="{FF2B5EF4-FFF2-40B4-BE49-F238E27FC236}">
                        <a16:creationId xmlns:a16="http://schemas.microsoft.com/office/drawing/2014/main" id="{B73C0B96-9897-3F36-253A-4FA9B89FF57D}"/>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44" name="Graphic 208">
                  <a:extLst>
                    <a:ext uri="{FF2B5EF4-FFF2-40B4-BE49-F238E27FC236}">
                      <a16:creationId xmlns:a16="http://schemas.microsoft.com/office/drawing/2014/main" id="{EA953039-74D4-B4D1-B223-64D45DFA69F1}"/>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210">
                  <a:extLst>
                    <a:ext uri="{FF2B5EF4-FFF2-40B4-BE49-F238E27FC236}">
                      <a16:creationId xmlns:a16="http://schemas.microsoft.com/office/drawing/2014/main" id="{E14191E8-E0D6-41A6-8A1B-83FD43484D52}"/>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16" name="Group 15">
              <a:extLst>
                <a:ext uri="{FF2B5EF4-FFF2-40B4-BE49-F238E27FC236}">
                  <a16:creationId xmlns:a16="http://schemas.microsoft.com/office/drawing/2014/main" id="{6CA99A17-0499-5B6B-1FCE-D09FDB64EDE8}"/>
                </a:ext>
              </a:extLst>
            </p:cNvPr>
            <p:cNvGrpSpPr/>
            <p:nvPr/>
          </p:nvGrpSpPr>
          <p:grpSpPr>
            <a:xfrm>
              <a:off x="3421966" y="3587121"/>
              <a:ext cx="453696" cy="453696"/>
              <a:chOff x="4123561" y="2857240"/>
              <a:chExt cx="453696" cy="453696"/>
            </a:xfrm>
          </p:grpSpPr>
          <p:sp>
            <p:nvSpPr>
              <p:cNvPr id="30" name="Oval 29">
                <a:extLst>
                  <a:ext uri="{FF2B5EF4-FFF2-40B4-BE49-F238E27FC236}">
                    <a16:creationId xmlns:a16="http://schemas.microsoft.com/office/drawing/2014/main" id="{FCDCCFCC-A5F2-192B-2346-D4D295DB7399}"/>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5E3B475F-60BF-7B86-DFC2-EA91AAA8A5A8}"/>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4A11D6E2-8E3C-3041-C748-F558ACD84E7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95024731-B006-8559-D7E0-49F05FD02E2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17" name="Group 16">
              <a:extLst>
                <a:ext uri="{FF2B5EF4-FFF2-40B4-BE49-F238E27FC236}">
                  <a16:creationId xmlns:a16="http://schemas.microsoft.com/office/drawing/2014/main" id="{E0BBB617-C775-6656-9D2C-455ED72881BF}"/>
                </a:ext>
              </a:extLst>
            </p:cNvPr>
            <p:cNvGrpSpPr/>
            <p:nvPr/>
          </p:nvGrpSpPr>
          <p:grpSpPr>
            <a:xfrm>
              <a:off x="8316340" y="3587121"/>
              <a:ext cx="453696" cy="453696"/>
              <a:chOff x="4123561" y="2857240"/>
              <a:chExt cx="453696" cy="453696"/>
            </a:xfrm>
          </p:grpSpPr>
          <p:sp>
            <p:nvSpPr>
              <p:cNvPr id="26" name="Oval 25">
                <a:extLst>
                  <a:ext uri="{FF2B5EF4-FFF2-40B4-BE49-F238E27FC236}">
                    <a16:creationId xmlns:a16="http://schemas.microsoft.com/office/drawing/2014/main" id="{FF340EFF-6F71-8889-25E0-B514EEDFE1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27" name="Straight Connector 26">
                <a:extLst>
                  <a:ext uri="{FF2B5EF4-FFF2-40B4-BE49-F238E27FC236}">
                    <a16:creationId xmlns:a16="http://schemas.microsoft.com/office/drawing/2014/main" id="{B4ECB822-A5A1-2337-A582-6CBD79C62336}"/>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118C436C-EFA2-B7FB-8BA6-4B7ADB3479D0}"/>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A8CB3E1F-58CF-9BB1-9991-B5EDBA69D79B}"/>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18" name="Rounded Rectangle 12">
              <a:extLst>
                <a:ext uri="{FF2B5EF4-FFF2-40B4-BE49-F238E27FC236}">
                  <a16:creationId xmlns:a16="http://schemas.microsoft.com/office/drawing/2014/main" id="{328F6E11-14A3-8C8E-C63C-53A247E104B3}"/>
                </a:ext>
              </a:extLst>
            </p:cNvPr>
            <p:cNvSpPr/>
            <p:nvPr/>
          </p:nvSpPr>
          <p:spPr>
            <a:xfrm>
              <a:off x="1772253" y="1901207"/>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19" name="Picture 18" descr="Logo, company name&#10;&#10;Description automatically generated">
              <a:extLst>
                <a:ext uri="{FF2B5EF4-FFF2-40B4-BE49-F238E27FC236}">
                  <a16:creationId xmlns:a16="http://schemas.microsoft.com/office/drawing/2014/main" id="{4BB06E06-1B00-2144-F1E1-091D9854479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7916" r="-7916"/>
            <a:stretch/>
          </p:blipFill>
          <p:spPr>
            <a:xfrm>
              <a:off x="1100941" y="1818692"/>
              <a:ext cx="730626" cy="631998"/>
            </a:xfrm>
            <a:prstGeom prst="rect">
              <a:avLst/>
            </a:prstGeom>
          </p:spPr>
        </p:pic>
        <p:grpSp>
          <p:nvGrpSpPr>
            <p:cNvPr id="20" name="Group 19">
              <a:extLst>
                <a:ext uri="{FF2B5EF4-FFF2-40B4-BE49-F238E27FC236}">
                  <a16:creationId xmlns:a16="http://schemas.microsoft.com/office/drawing/2014/main" id="{41A26B14-340F-8089-5A49-0682C56AB49F}"/>
                </a:ext>
              </a:extLst>
            </p:cNvPr>
            <p:cNvGrpSpPr/>
            <p:nvPr/>
          </p:nvGrpSpPr>
          <p:grpSpPr>
            <a:xfrm>
              <a:off x="1038368" y="3661929"/>
              <a:ext cx="2312065" cy="1382026"/>
              <a:chOff x="1017875" y="3432473"/>
              <a:chExt cx="2312065" cy="1382026"/>
            </a:xfrm>
          </p:grpSpPr>
          <p:cxnSp>
            <p:nvCxnSpPr>
              <p:cNvPr id="23" name="Straight Connector 22">
                <a:extLst>
                  <a:ext uri="{FF2B5EF4-FFF2-40B4-BE49-F238E27FC236}">
                    <a16:creationId xmlns:a16="http://schemas.microsoft.com/office/drawing/2014/main" id="{7EA34795-0ECD-54E1-B218-2A8438C83F55}"/>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6DDF3FBB-9887-96B0-F8BF-1C078A891E02}"/>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B73C71B0-AE08-42BB-447A-0E9A344E117D}"/>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21" name="Graphic 24">
              <a:extLst>
                <a:ext uri="{FF2B5EF4-FFF2-40B4-BE49-F238E27FC236}">
                  <a16:creationId xmlns:a16="http://schemas.microsoft.com/office/drawing/2014/main" id="{08C795E0-6EFA-FD22-59E5-C1636FEFC700}"/>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1135856" y="3826548"/>
              <a:ext cx="440453" cy="419858"/>
            </a:xfrm>
            <a:prstGeom prst="rect">
              <a:avLst/>
            </a:prstGeom>
          </p:spPr>
        </p:pic>
        <p:pic>
          <p:nvPicPr>
            <p:cNvPr id="22" name="Graphic 25">
              <a:extLst>
                <a:ext uri="{FF2B5EF4-FFF2-40B4-BE49-F238E27FC236}">
                  <a16:creationId xmlns:a16="http://schemas.microsoft.com/office/drawing/2014/main" id="{1D9FBB86-F33F-3F5C-2DDC-0AB5EE7C7E3D}"/>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1146335" y="4515924"/>
              <a:ext cx="439980" cy="419407"/>
            </a:xfrm>
            <a:prstGeom prst="rect">
              <a:avLst/>
            </a:prstGeom>
          </p:spPr>
        </p:pic>
      </p:grpSp>
      <p:pic>
        <p:nvPicPr>
          <p:cNvPr id="2" name="Graphic 165">
            <a:extLst>
              <a:ext uri="{FF2B5EF4-FFF2-40B4-BE49-F238E27FC236}">
                <a16:creationId xmlns:a16="http://schemas.microsoft.com/office/drawing/2014/main" id="{1A751F0B-3DF4-E009-EED9-B205A7B41F7B}"/>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162385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5</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Synapse Data Warehouse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097496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Warehouse Patterns</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FA5D5-FDFB-2275-2EC1-E996522AD44F}"/>
              </a:ext>
            </a:extLst>
          </p:cNvPr>
          <p:cNvSpPr>
            <a:spLocks noGrp="1"/>
          </p:cNvSpPr>
          <p:nvPr>
            <p:ph sz="quarter" idx="10"/>
          </p:nvPr>
        </p:nvSpPr>
        <p:spPr>
          <a:xfrm>
            <a:off x="4450432" y="1284289"/>
            <a:ext cx="7381199" cy="5332332"/>
          </a:xfrm>
        </p:spPr>
        <p:txBody>
          <a:bodyPr/>
          <a:lstStyle/>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Simple and intuitive warehouse experiences for both beginner and experienced data professionals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Lake-centric warehouse </a:t>
            </a:r>
            <a:r>
              <a:rPr kumimoji="0" lang="en-US" sz="1800" b="1" i="0" u="none" strike="noStrike" kern="1200" cap="none" spc="0" normalizeH="0" baseline="0" noProof="0">
                <a:ln>
                  <a:noFill/>
                </a:ln>
                <a:solidFill>
                  <a:schemeClr val="tx1"/>
                </a:solidFill>
                <a:effectLst/>
                <a:uLnTx/>
                <a:uFillTx/>
                <a:latin typeface="Segoe UI"/>
                <a:ea typeface="+mn-ea"/>
                <a:cs typeface="+mn-cs"/>
              </a:rPr>
              <a:t>stores data in </a:t>
            </a:r>
            <a:r>
              <a:rPr kumimoji="0" lang="en-US" sz="1800" b="1" i="0" u="none" strike="noStrike" kern="1200" cap="none" spc="0" normalizeH="0" baseline="0" noProof="0" err="1">
                <a:ln>
                  <a:noFill/>
                </a:ln>
                <a:solidFill>
                  <a:schemeClr val="tx1"/>
                </a:solidFill>
                <a:effectLst/>
                <a:uLnTx/>
                <a:uFillTx/>
                <a:latin typeface="Segoe UI"/>
                <a:ea typeface="+mn-ea"/>
                <a:cs typeface="+mn-cs"/>
              </a:rPr>
              <a:t>OneLake</a:t>
            </a:r>
            <a:r>
              <a:rPr kumimoji="0" lang="en-US" sz="1800" b="1" i="0" u="none" strike="noStrike" kern="1200" cap="none" spc="0" normalizeH="0" baseline="0" noProof="0">
                <a:ln>
                  <a:noFill/>
                </a:ln>
                <a:solidFill>
                  <a:schemeClr val="tx1"/>
                </a:solidFill>
                <a:effectLst/>
                <a:uLnTx/>
                <a:uFillTx/>
                <a:latin typeface="Segoe UI"/>
                <a:ea typeface="+mn-ea"/>
                <a:cs typeface="+mn-cs"/>
              </a:rPr>
              <a:t> in open Delta format </a:t>
            </a:r>
            <a:r>
              <a:rPr kumimoji="0" lang="en-US" sz="1800" b="0" i="0" u="none" strike="noStrike" kern="1200" cap="none" spc="0" normalizeH="0" baseline="0" noProof="0">
                <a:ln>
                  <a:noFill/>
                </a:ln>
                <a:solidFill>
                  <a:schemeClr val="tx1"/>
                </a:solidFill>
                <a:effectLst/>
                <a:uLnTx/>
                <a:uFillTx/>
                <a:latin typeface="Segoe UI"/>
                <a:ea typeface="+mn-ea"/>
                <a:cs typeface="+mn-cs"/>
              </a:rPr>
              <a:t>with easy data recovery and management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Fully integrated with all Fabric workloads out-of-the box</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Data loading and transforms at scale, with full multi-table transactional guarantees provided by the SQL engine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Virtual warehouses with cross-database querying and a fully integrated semantic layer</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Enterprise-ready platform with end-to-end performance and usage visibility, with built-in governance and security</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Flexibility to build data warehouse or data mesh based on organizational needs and choice of no-code, low-code, or T-SQL for transformations</a:t>
            </a:r>
          </a:p>
        </p:txBody>
      </p:sp>
      <p:sp>
        <p:nvSpPr>
          <p:cNvPr id="4" name="Footer Placeholder 3">
            <a:extLst>
              <a:ext uri="{FF2B5EF4-FFF2-40B4-BE49-F238E27FC236}">
                <a16:creationId xmlns:a16="http://schemas.microsoft.com/office/drawing/2014/main" id="{2880E2AA-7A69-3B3B-4B02-A1AC4843F803}"/>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2FE53A5-8D41-22B6-C142-D36B1434A443}"/>
              </a:ext>
            </a:extLst>
          </p:cNvPr>
          <p:cNvSpPr>
            <a:spLocks noGrp="1"/>
          </p:cNvSpPr>
          <p:nvPr>
            <p:ph type="sldNum" sz="quarter" idx="26"/>
          </p:nvPr>
        </p:nvSpPr>
        <p:spPr/>
        <p:txBody>
          <a:bodyPr/>
          <a:lstStyle/>
          <a:p>
            <a:fld id="{B1356FBF-028C-F74E-A7B4-9B8ED246DD1B}" type="slidenum">
              <a:rPr lang="en-US" smtClean="0"/>
              <a:pPr/>
              <a:t>39</a:t>
            </a:fld>
            <a:endParaRPr lang="en-US"/>
          </a:p>
        </p:txBody>
      </p:sp>
      <p:sp>
        <p:nvSpPr>
          <p:cNvPr id="6" name="Text Placeholder 5">
            <a:extLst>
              <a:ext uri="{FF2B5EF4-FFF2-40B4-BE49-F238E27FC236}">
                <a16:creationId xmlns:a16="http://schemas.microsoft.com/office/drawing/2014/main" id="{7F2BB361-ACFE-02A6-CD62-932F57BF2C99}"/>
              </a:ext>
            </a:extLst>
          </p:cNvPr>
          <p:cNvSpPr>
            <a:spLocks noGrp="1"/>
          </p:cNvSpPr>
          <p:nvPr>
            <p:ph type="title" idx="4294967295"/>
          </p:nvPr>
        </p:nvSpPr>
        <p:spPr>
          <a:xfrm>
            <a:off x="4435475" y="690563"/>
            <a:ext cx="3236913"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Key Capabilities</a:t>
            </a:r>
          </a:p>
        </p:txBody>
      </p:sp>
      <p:sp>
        <p:nvSpPr>
          <p:cNvPr id="7" name="Text Placeholder 3">
            <a:extLst>
              <a:ext uri="{FF2B5EF4-FFF2-40B4-BE49-F238E27FC236}">
                <a16:creationId xmlns:a16="http://schemas.microsoft.com/office/drawing/2014/main" id="{B0990E49-1A97-78B2-9AB9-F506A61221EB}"/>
              </a:ext>
            </a:extLst>
          </p:cNvPr>
          <p:cNvSpPr txBox="1">
            <a:spLocks/>
          </p:cNvSpPr>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Data warehouse | Overview </a:t>
            </a:r>
          </a:p>
          <a:p>
            <a:pPr>
              <a:defRPr/>
            </a:pPr>
            <a:endParaRPr lang="en-US" sz="2800">
              <a:solidFill>
                <a:schemeClr val="bg1"/>
              </a:solidFill>
            </a:endParaRPr>
          </a:p>
        </p:txBody>
      </p:sp>
      <p:sp>
        <p:nvSpPr>
          <p:cNvPr id="8" name="TextBox 7">
            <a:extLst>
              <a:ext uri="{FF2B5EF4-FFF2-40B4-BE49-F238E27FC236}">
                <a16:creationId xmlns:a16="http://schemas.microsoft.com/office/drawing/2014/main" id="{AFA43D88-C0E6-BC77-B07B-23E9D25D04C9}"/>
              </a:ext>
            </a:extLst>
          </p:cNvPr>
          <p:cNvSpPr txBox="1"/>
          <p:nvPr/>
        </p:nvSpPr>
        <p:spPr>
          <a:xfrm>
            <a:off x="360369" y="1627325"/>
            <a:ext cx="3472915" cy="112088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Enterprise </a:t>
            </a:r>
            <a:r>
              <a:rPr kumimoji="0" lang="en-US" sz="1100" b="0" i="0" u="none" strike="noStrike" kern="1200" cap="none" spc="0" normalizeH="0" baseline="0" noProof="0">
                <a:ln>
                  <a:noFill/>
                </a:ln>
                <a:solidFill>
                  <a:srgbClr val="FFFFFF"/>
                </a:solidFill>
                <a:effectLst/>
                <a:uLnTx/>
                <a:uFillTx/>
                <a:latin typeface="Segoe UI"/>
                <a:ea typeface="+mn-ea"/>
                <a:cs typeface="Segoe UI"/>
              </a:rPr>
              <a:t>scale data warehouse with open standard format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No knobs performance with minimal set-up and deployment, no configuration of compute or storage needed</a:t>
            </a:r>
            <a:endPar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3" name="Picture 12">
            <a:extLst>
              <a:ext uri="{FF2B5EF4-FFF2-40B4-BE49-F238E27FC236}">
                <a16:creationId xmlns:a16="http://schemas.microsoft.com/office/drawing/2014/main" id="{C17D45F1-9B4C-65D4-992E-11C25C7052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0939" y="2887863"/>
            <a:ext cx="3392872" cy="3728758"/>
          </a:xfrm>
          <a:prstGeom prst="rect">
            <a:avLst/>
          </a:prstGeom>
        </p:spPr>
      </p:pic>
      <p:sp>
        <p:nvSpPr>
          <p:cNvPr id="3" name="Rectangle 2">
            <a:extLst>
              <a:ext uri="{FF2B5EF4-FFF2-40B4-BE49-F238E27FC236}">
                <a16:creationId xmlns:a16="http://schemas.microsoft.com/office/drawing/2014/main" id="{A6B65FF2-2070-0071-687A-D2D649F536CE}"/>
              </a:ext>
            </a:extLst>
          </p:cNvPr>
          <p:cNvSpPr/>
          <p:nvPr/>
        </p:nvSpPr>
        <p:spPr>
          <a:xfrm>
            <a:off x="350982" y="2108200"/>
            <a:ext cx="3392872" cy="68791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3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B45DFF4-39D8-FF27-8A15-0DFB368CB27D}"/>
              </a:ext>
            </a:extLst>
          </p:cNvPr>
          <p:cNvGraphicFramePr>
            <a:graphicFrameLocks/>
          </p:cNvGraphicFramePr>
          <p:nvPr>
            <p:extLst>
              <p:ext uri="{D42A27DB-BD31-4B8C-83A1-F6EECF244321}">
                <p14:modId xmlns:p14="http://schemas.microsoft.com/office/powerpoint/2010/main" val="3723607021"/>
              </p:ext>
            </p:extLst>
          </p:nvPr>
        </p:nvGraphicFramePr>
        <p:xfrm>
          <a:off x="6096000" y="1117097"/>
          <a:ext cx="5955399" cy="5655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a:extLst>
              <a:ext uri="{FF2B5EF4-FFF2-40B4-BE49-F238E27FC236}">
                <a16:creationId xmlns:a16="http://schemas.microsoft.com/office/drawing/2014/main" id="{AB8B240F-4C48-4C93-888F-A2A46782ABFF}"/>
              </a:ext>
            </a:extLst>
          </p:cNvPr>
          <p:cNvGraphicFramePr>
            <a:graphicFrameLocks/>
          </p:cNvGraphicFramePr>
          <p:nvPr>
            <p:extLst>
              <p:ext uri="{D42A27DB-BD31-4B8C-83A1-F6EECF244321}">
                <p14:modId xmlns:p14="http://schemas.microsoft.com/office/powerpoint/2010/main" val="3106104261"/>
              </p:ext>
            </p:extLst>
          </p:nvPr>
        </p:nvGraphicFramePr>
        <p:xfrm>
          <a:off x="0" y="1117097"/>
          <a:ext cx="5955399" cy="56552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Vertical Text Placeholder 3">
            <a:extLst>
              <a:ext uri="{FF2B5EF4-FFF2-40B4-BE49-F238E27FC236}">
                <a16:creationId xmlns:a16="http://schemas.microsoft.com/office/drawing/2014/main" id="{532622F9-22FF-979E-FDFB-BEF7846F7113}"/>
              </a:ext>
            </a:extLst>
          </p:cNvPr>
          <p:cNvSpPr txBox="1">
            <a:spLocks/>
          </p:cNvSpPr>
          <p:nvPr/>
        </p:nvSpPr>
        <p:spPr>
          <a:xfrm rot="16200000">
            <a:off x="4637948" y="-4341686"/>
            <a:ext cx="733158" cy="9587794"/>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Fabric Workshop Schedule</a:t>
            </a:r>
          </a:p>
        </p:txBody>
      </p:sp>
    </p:spTree>
    <p:extLst>
      <p:ext uri="{BB962C8B-B14F-4D97-AF65-F5344CB8AC3E}">
        <p14:creationId xmlns:p14="http://schemas.microsoft.com/office/powerpoint/2010/main" val="1869566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FD49E-4A69-1974-94FD-9446C023793F}"/>
              </a:ext>
            </a:extLst>
          </p:cNvPr>
          <p:cNvSpPr>
            <a:spLocks noGrp="1"/>
          </p:cNvSpPr>
          <p:nvPr>
            <p:ph type="ftr" sz="quarter" idx="25"/>
          </p:nvPr>
        </p:nvSpPr>
        <p:spPr/>
        <p:txBody>
          <a:bodyPr/>
          <a:lstStyle/>
          <a:p>
            <a:r>
              <a:rPr lang="en-US"/>
              <a:t>Microsoft Fabric</a:t>
            </a:r>
          </a:p>
        </p:txBody>
      </p:sp>
      <p:sp>
        <p:nvSpPr>
          <p:cNvPr id="5" name="Slide Number Placeholder 4">
            <a:extLst>
              <a:ext uri="{FF2B5EF4-FFF2-40B4-BE49-F238E27FC236}">
                <a16:creationId xmlns:a16="http://schemas.microsoft.com/office/drawing/2014/main" id="{0C9E35A6-C70D-25AB-2537-689BDE10D551}"/>
              </a:ext>
            </a:extLst>
          </p:cNvPr>
          <p:cNvSpPr>
            <a:spLocks noGrp="1"/>
          </p:cNvSpPr>
          <p:nvPr>
            <p:ph type="sldNum" sz="quarter" idx="26"/>
          </p:nvPr>
        </p:nvSpPr>
        <p:spPr/>
        <p:txBody>
          <a:bodyPr/>
          <a:lstStyle/>
          <a:p>
            <a:fld id="{B1356FBF-028C-F74E-A7B4-9B8ED246DD1B}" type="slidenum">
              <a:rPr lang="en-US" smtClean="0"/>
              <a:pPr/>
              <a:t>40</a:t>
            </a:fld>
            <a:endParaRPr lang="en-US"/>
          </a:p>
        </p:txBody>
      </p:sp>
      <p:sp>
        <p:nvSpPr>
          <p:cNvPr id="6" name="Text Placeholder 5">
            <a:extLst>
              <a:ext uri="{FF2B5EF4-FFF2-40B4-BE49-F238E27FC236}">
                <a16:creationId xmlns:a16="http://schemas.microsoft.com/office/drawing/2014/main" id="{E28EDF37-14D1-8BCF-186F-25C62C5ABB38}"/>
              </a:ext>
            </a:extLst>
          </p:cNvPr>
          <p:cNvSpPr>
            <a:spLocks noGrp="1"/>
          </p:cNvSpPr>
          <p:nvPr>
            <p:ph type="body" sz="quarter" idx="23"/>
          </p:nvPr>
        </p:nvSpPr>
        <p:spPr/>
        <p:txBody>
          <a:bodyPr/>
          <a:lstStyle/>
          <a:p>
            <a:endParaRPr lang="en-US"/>
          </a:p>
        </p:txBody>
      </p:sp>
      <p:pic>
        <p:nvPicPr>
          <p:cNvPr id="8" name="Picture 7">
            <a:extLst>
              <a:ext uri="{FF2B5EF4-FFF2-40B4-BE49-F238E27FC236}">
                <a16:creationId xmlns:a16="http://schemas.microsoft.com/office/drawing/2014/main" id="{316AAE6B-3301-0A65-7D70-322D41B77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4673" y="0"/>
            <a:ext cx="6117214" cy="6858000"/>
          </a:xfrm>
          <a:prstGeom prst="rect">
            <a:avLst/>
          </a:prstGeom>
        </p:spPr>
      </p:pic>
      <p:sp>
        <p:nvSpPr>
          <p:cNvPr id="9" name="Text Placeholder 3">
            <a:extLst>
              <a:ext uri="{FF2B5EF4-FFF2-40B4-BE49-F238E27FC236}">
                <a16:creationId xmlns:a16="http://schemas.microsoft.com/office/drawing/2014/main" id="{ED2B330B-E307-A5D6-C45B-7E95B3A9443A}"/>
              </a:ext>
            </a:extLst>
          </p:cNvPr>
          <p:cNvSpPr txBox="1">
            <a:spLocks/>
          </p:cNvSpPr>
          <p:nvPr/>
        </p:nvSpPr>
        <p:spPr>
          <a:xfrm>
            <a:off x="360369" y="647230"/>
            <a:ext cx="3472915" cy="1302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Fabric Data Warehouse </a:t>
            </a:r>
          </a:p>
          <a:p>
            <a:pPr>
              <a:defRPr/>
            </a:pPr>
            <a:r>
              <a:rPr lang="en-US" sz="2800">
                <a:solidFill>
                  <a:schemeClr val="bg1"/>
                </a:solidFill>
              </a:rPr>
              <a:t>vs</a:t>
            </a:r>
          </a:p>
          <a:p>
            <a:pPr>
              <a:defRPr/>
            </a:pPr>
            <a:r>
              <a:rPr lang="en-US" sz="2800">
                <a:solidFill>
                  <a:schemeClr val="bg1"/>
                </a:solidFill>
              </a:rPr>
              <a:t>Fabric Lakehouse</a:t>
            </a:r>
          </a:p>
          <a:p>
            <a:pPr>
              <a:defRPr/>
            </a:pPr>
            <a:endParaRPr lang="en-US" sz="2800">
              <a:solidFill>
                <a:schemeClr val="bg1"/>
              </a:solidFill>
            </a:endParaRPr>
          </a:p>
        </p:txBody>
      </p:sp>
      <p:sp>
        <p:nvSpPr>
          <p:cNvPr id="10" name="TextBox 9">
            <a:extLst>
              <a:ext uri="{FF2B5EF4-FFF2-40B4-BE49-F238E27FC236}">
                <a16:creationId xmlns:a16="http://schemas.microsoft.com/office/drawing/2014/main" id="{89F18650-4CEC-590B-7C7D-F28682E68391}"/>
              </a:ext>
            </a:extLst>
          </p:cNvPr>
          <p:cNvSpPr txBox="1"/>
          <p:nvPr/>
        </p:nvSpPr>
        <p:spPr>
          <a:xfrm>
            <a:off x="360369" y="1949542"/>
            <a:ext cx="3472915"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a:rPr>
              <a:t>Decision Guide</a:t>
            </a:r>
          </a:p>
          <a:p>
            <a:pPr defTabSz="914367">
              <a:defRPr/>
            </a:pPr>
            <a:r>
              <a:rPr lang="en-US" sz="1400">
                <a:solidFill>
                  <a:schemeClr val="bg1"/>
                </a:solidFill>
                <a:hlinkClick r:id="rId3">
                  <a:extLst>
                    <a:ext uri="{A12FA001-AC4F-418D-AE19-62706E023703}">
                      <ahyp:hlinkClr xmlns:ahyp="http://schemas.microsoft.com/office/drawing/2018/hyperlinkcolor" val="tx"/>
                    </a:ext>
                  </a:extLst>
                </a:hlinkClick>
              </a:rPr>
              <a:t>https://learn.microsoft.com/en-gb/fabric/get-started/decision-guide-data-store</a:t>
            </a:r>
            <a:endParaRPr lang="en-US" sz="1400">
              <a:solidFill>
                <a:schemeClr val="bg1"/>
              </a:solidFill>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a:solidFill>
                  <a:srgbClr val="FFFFFF"/>
                </a:solidFill>
                <a:latin typeface="Segoe UI"/>
                <a:cs typeface="Segoe UI"/>
              </a:rPr>
              <a:t>Search for: Fabric Warehouse Decision Guide</a:t>
            </a: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F8FC8475-E9CD-665D-3C53-6F6E8186AD85}"/>
              </a:ext>
            </a:extLst>
          </p:cNvPr>
          <p:cNvSpPr/>
          <p:nvPr/>
        </p:nvSpPr>
        <p:spPr>
          <a:xfrm>
            <a:off x="4134673" y="3187337"/>
            <a:ext cx="6117214" cy="155012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04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a:t>Goals: Build a dimensional model and data pipeline that stores aggregated data into a data warehouse.</a:t>
            </a:r>
          </a:p>
          <a:p>
            <a:pPr marL="0" indent="0">
              <a:buNone/>
            </a:pPr>
            <a:r>
              <a:rPr lang="en-US" sz="2400"/>
              <a:t>Using the data warehousing capability, the data will be periodically loaded and summarized into a data warehouse for historic reporting. To accomplish this, we’ll use data pipelines for orchestration of an ETL pipeline.</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6</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Lakehouse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041613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Lakehouse Architecture</a:t>
            </a:r>
          </a:p>
        </p:txBody>
      </p:sp>
      <p:pic>
        <p:nvPicPr>
          <p:cNvPr id="2050" name="Picture 2">
            <a:extLst>
              <a:ext uri="{FF2B5EF4-FFF2-40B4-BE49-F238E27FC236}">
                <a16:creationId xmlns:a16="http://schemas.microsoft.com/office/drawing/2014/main" id="{815055B1-42E2-64CE-632E-6E440A2D17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125" y="1370093"/>
            <a:ext cx="11285749" cy="462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043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a:t>Goals: Create a data </a:t>
            </a:r>
            <a:r>
              <a:rPr lang="en-US" err="1"/>
              <a:t>lakehouse</a:t>
            </a:r>
            <a:r>
              <a:rPr lang="en-US"/>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a:solidFill>
                  <a:srgbClr val="000000"/>
                </a:solidFill>
                <a:cs typeface="Segoe UI" panose="020B0502040204020203" pitchFamily="34" charset="0"/>
              </a:rPr>
              <a:t>After modifying the </a:t>
            </a:r>
            <a:r>
              <a:rPr lang="en-US" sz="2400" err="1">
                <a:solidFill>
                  <a:srgbClr val="000000"/>
                </a:solidFill>
                <a:cs typeface="Segoe UI" panose="020B0502040204020203" pitchFamily="34" charset="0"/>
              </a:rPr>
              <a:t>Eventstream</a:t>
            </a:r>
            <a:r>
              <a:rPr lang="en-US" sz="2400">
                <a:solidFill>
                  <a:srgbClr val="000000"/>
                </a:solidFill>
                <a:cs typeface="Segoe UI" panose="020B0502040204020203" pitchFamily="34" charset="0"/>
              </a:rPr>
              <a:t> to copy data to the </a:t>
            </a:r>
            <a:r>
              <a:rPr lang="en-US" sz="2400" err="1">
                <a:solidFill>
                  <a:srgbClr val="000000"/>
                </a:solidFill>
                <a:cs typeface="Segoe UI" panose="020B0502040204020203" pitchFamily="34" charset="0"/>
              </a:rPr>
              <a:t>lakehouse</a:t>
            </a:r>
            <a:r>
              <a:rPr lang="en-US" sz="240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39448604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7</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Science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0480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Science Patterns</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9A932800-BBB6-2201-A99E-B957497DC91C}"/>
              </a:ext>
            </a:extLst>
          </p:cNvPr>
          <p:cNvSpPr txBox="1">
            <a:spLocks/>
          </p:cNvSpPr>
          <p:nvPr/>
        </p:nvSpPr>
        <p:spPr>
          <a:xfrm>
            <a:off x="245404" y="421474"/>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Explore, clean</a:t>
            </a:r>
          </a:p>
          <a:p>
            <a:pPr>
              <a:defRPr/>
            </a:pPr>
            <a:r>
              <a:rPr lang="en-US" sz="2800">
                <a:solidFill>
                  <a:srgbClr val="FFFFFF"/>
                </a:solidFill>
              </a:rPr>
              <a:t>and prepare</a:t>
            </a:r>
          </a:p>
        </p:txBody>
      </p:sp>
      <p:sp>
        <p:nvSpPr>
          <p:cNvPr id="12" name="TextBox 11">
            <a:extLst>
              <a:ext uri="{FF2B5EF4-FFF2-40B4-BE49-F238E27FC236}">
                <a16:creationId xmlns:a16="http://schemas.microsoft.com/office/drawing/2014/main" id="{DDC3311B-3D5B-059A-2735-FE6614C339CC}"/>
              </a:ext>
            </a:extLst>
          </p:cNvPr>
          <p:cNvSpPr txBox="1"/>
          <p:nvPr/>
        </p:nvSpPr>
        <p:spPr>
          <a:xfrm>
            <a:off x="245404" y="1470114"/>
            <a:ext cx="3472915" cy="233397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Segoe UI"/>
                <a:cs typeface="Segoe UI"/>
              </a:rPr>
              <a:t>Faster </a:t>
            </a:r>
            <a:r>
              <a:rPr lang="en-US" sz="1400">
                <a:solidFill>
                  <a:srgbClr val="FFFFFF"/>
                </a:solidFill>
                <a:latin typeface="Segoe UI"/>
                <a:cs typeface="Segoe UI"/>
              </a:rPr>
              <a:t>exportation, cleansing and transformation of data with built-in experiences as part of the data science workload</a:t>
            </a:r>
            <a:endParaRPr kumimoji="0" lang="en-US" sz="140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Data Science workloads supports data cleansing, transformation, exploration, and featurization by leveraging built-in experiences on Spark as well as Python based tools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Box 12">
            <a:extLst>
              <a:ext uri="{FF2B5EF4-FFF2-40B4-BE49-F238E27FC236}">
                <a16:creationId xmlns:a16="http://schemas.microsoft.com/office/drawing/2014/main" id="{D6F8DBF4-D591-EC17-BA1E-5E0E6CEB6154}"/>
              </a:ext>
            </a:extLst>
          </p:cNvPr>
          <p:cNvSpPr txBox="1"/>
          <p:nvPr/>
        </p:nvSpPr>
        <p:spPr>
          <a:xfrm>
            <a:off x="245403" y="4144074"/>
            <a:ext cx="3472915" cy="19420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Accelerate tedious and mundane tasks with Data Wrangler, a code tool to prepare data and generate Python code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Simplify data analytics, capture and exploit data </a:t>
            </a:r>
            <a:br>
              <a:rPr lang="en-US" sz="1100">
                <a:solidFill>
                  <a:srgbClr val="FFFFFF"/>
                </a:solidFill>
                <a:latin typeface="Segoe UI"/>
              </a:rPr>
            </a:br>
            <a:r>
              <a:rPr lang="en-US" sz="1100">
                <a:solidFill>
                  <a:srgbClr val="FFFFFF"/>
                </a:solidFill>
                <a:latin typeface="Segoe UI"/>
              </a:rPr>
              <a:t>semantics as users perform transformations on datasets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Leverage pre-installed open-source libraries for building visualizations like matplotlib, seaborn, </a:t>
            </a:r>
            <a:r>
              <a:rPr lang="en-US" sz="1100" err="1">
                <a:solidFill>
                  <a:srgbClr val="FFFFFF"/>
                </a:solidFill>
                <a:latin typeface="Segoe UI"/>
              </a:rPr>
              <a:t>Plotly</a:t>
            </a:r>
            <a:r>
              <a:rPr lang="en-US" sz="1100">
                <a:solidFill>
                  <a:srgbClr val="FFFFFF"/>
                </a:solidFill>
                <a:latin typeface="Segoe UI"/>
              </a:rPr>
              <a:t>, and more</a:t>
            </a:r>
          </a:p>
        </p:txBody>
      </p:sp>
      <p:pic>
        <p:nvPicPr>
          <p:cNvPr id="18" name="Picture 17">
            <a:extLst>
              <a:ext uri="{FF2B5EF4-FFF2-40B4-BE49-F238E27FC236}">
                <a16:creationId xmlns:a16="http://schemas.microsoft.com/office/drawing/2014/main" id="{277B7918-408A-5539-2206-40B21BB22824}"/>
              </a:ext>
            </a:extLst>
          </p:cNvPr>
          <p:cNvPicPr>
            <a:picLocks noChangeAspect="1"/>
          </p:cNvPicPr>
          <p:nvPr/>
        </p:nvPicPr>
        <p:blipFill>
          <a:blip r:embed="rId3"/>
          <a:stretch>
            <a:fillRect/>
          </a:stretch>
        </p:blipFill>
        <p:spPr>
          <a:xfrm>
            <a:off x="3892707" y="0"/>
            <a:ext cx="8299293" cy="6907394"/>
          </a:xfrm>
          <a:prstGeom prst="rect">
            <a:avLst/>
          </a:prstGeom>
        </p:spPr>
      </p:pic>
    </p:spTree>
    <p:extLst>
      <p:ext uri="{BB962C8B-B14F-4D97-AF65-F5344CB8AC3E}">
        <p14:creationId xmlns:p14="http://schemas.microsoft.com/office/powerpoint/2010/main" val="4242648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608B955-A3D7-666B-EBCA-9EE70190F8F7}"/>
              </a:ext>
            </a:extLst>
          </p:cNvPr>
          <p:cNvSpPr txBox="1">
            <a:spLocks/>
          </p:cNvSpPr>
          <p:nvPr/>
        </p:nvSpPr>
        <p:spPr>
          <a:xfrm>
            <a:off x="231277" y="46435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Machine Learning</a:t>
            </a:r>
          </a:p>
          <a:p>
            <a:pPr>
              <a:defRPr/>
            </a:pPr>
            <a:r>
              <a:rPr lang="en-US" sz="2800">
                <a:solidFill>
                  <a:srgbClr val="FFFFFF"/>
                </a:solidFill>
              </a:rPr>
              <a:t>with </a:t>
            </a:r>
            <a:r>
              <a:rPr lang="en-US" sz="2800" err="1">
                <a:solidFill>
                  <a:srgbClr val="FFFFFF"/>
                </a:solidFill>
              </a:rPr>
              <a:t>MLflow</a:t>
            </a:r>
            <a:endParaRPr lang="en-US" sz="2800">
              <a:solidFill>
                <a:srgbClr val="FFFFFF"/>
              </a:solidFill>
            </a:endParaRPr>
          </a:p>
        </p:txBody>
      </p:sp>
      <p:sp>
        <p:nvSpPr>
          <p:cNvPr id="3" name="TextBox 2">
            <a:extLst>
              <a:ext uri="{FF2B5EF4-FFF2-40B4-BE49-F238E27FC236}">
                <a16:creationId xmlns:a16="http://schemas.microsoft.com/office/drawing/2014/main" id="{79C59D70-0EE3-B552-1012-87256928CE1E}"/>
              </a:ext>
            </a:extLst>
          </p:cNvPr>
          <p:cNvSpPr txBox="1"/>
          <p:nvPr/>
        </p:nvSpPr>
        <p:spPr>
          <a:xfrm>
            <a:off x="231277" y="1512990"/>
            <a:ext cx="3472915" cy="18476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400" b="1">
                <a:solidFill>
                  <a:srgbClr val="FFFFFF"/>
                </a:solidFill>
                <a:latin typeface="Segoe UI"/>
                <a:cs typeface="Segoe UI"/>
              </a:rPr>
              <a:t>Built-in </a:t>
            </a:r>
            <a:r>
              <a:rPr lang="en-US" sz="1400">
                <a:solidFill>
                  <a:srgbClr val="FFFFFF"/>
                </a:solidFill>
                <a:latin typeface="Segoe UI"/>
                <a:cs typeface="Segoe UI"/>
              </a:rPr>
              <a:t>model &amp; experiment tracking enables data scientists to track and compare their different experiment runs and model versions </a:t>
            </a:r>
          </a:p>
          <a:p>
            <a:pPr marL="0" marR="0" lvl="0" indent="0" algn="l" defTabSz="914367" rtl="0" eaLnBrk="1" fontAlgn="auto" latinLnBrk="0" hangingPunct="1">
              <a:lnSpc>
                <a:spcPct val="105000"/>
              </a:lnSpc>
              <a:spcBef>
                <a:spcPts val="0"/>
              </a:spcBef>
              <a:spcAft>
                <a:spcPts val="300"/>
              </a:spcAft>
              <a:buClrTx/>
              <a:buSzTx/>
              <a:buFontTx/>
              <a:buNone/>
              <a:tabLst/>
              <a:defRPr/>
            </a:pPr>
            <a:r>
              <a:rPr lang="en-US" sz="1400">
                <a:solidFill>
                  <a:srgbClr val="FFFFFF"/>
                </a:solidFill>
                <a:latin typeface="Segoe UI"/>
                <a:cs typeface="Segoe UI" panose="020B0502040204020203" pitchFamily="34" charset="0"/>
              </a:rPr>
              <a:t>T</a:t>
            </a:r>
            <a:r>
              <a:rPr kumimoji="0" lang="en-US" sz="1400" b="0" i="0" u="none" strike="noStrike" kern="1200" cap="none" spc="0" normalizeH="0" baseline="0" noProof="0">
                <a:ln>
                  <a:noFill/>
                </a:ln>
                <a:solidFill>
                  <a:srgbClr val="FFFFFF"/>
                </a:solidFill>
                <a:effectLst/>
                <a:uLnTx/>
                <a:uFillTx/>
                <a:latin typeface="Segoe UI"/>
                <a:ea typeface="+mn-ea"/>
                <a:cs typeface="Segoe UI"/>
              </a:rPr>
              <a:t>rain, evaluate, and score machine learning models by using built-in Experiment and Model artifacts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Box 3">
            <a:extLst>
              <a:ext uri="{FF2B5EF4-FFF2-40B4-BE49-F238E27FC236}">
                <a16:creationId xmlns:a16="http://schemas.microsoft.com/office/drawing/2014/main" id="{31F856D0-3BD0-843E-951F-969064530290}"/>
              </a:ext>
            </a:extLst>
          </p:cNvPr>
          <p:cNvSpPr txBox="1"/>
          <p:nvPr/>
        </p:nvSpPr>
        <p:spPr>
          <a:xfrm>
            <a:off x="231276" y="3773941"/>
            <a:ext cx="3472915" cy="234218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Seamless integration with </a:t>
            </a:r>
            <a:r>
              <a:rPr kumimoji="0" lang="en-US" sz="1200" b="0" i="0" u="none" strike="noStrike" kern="1200" cap="none" spc="0" normalizeH="0" baseline="0" noProof="0" err="1">
                <a:ln>
                  <a:noFill/>
                </a:ln>
                <a:solidFill>
                  <a:srgbClr val="FFFFFF"/>
                </a:solidFill>
                <a:effectLst/>
                <a:uLnTx/>
                <a:uFillTx/>
                <a:latin typeface="Segoe UI"/>
                <a:ea typeface="+mn-ea"/>
                <a:cs typeface="+mn-cs"/>
              </a:rPr>
              <a:t>MLflow</a:t>
            </a:r>
            <a:r>
              <a:rPr kumimoji="0" lang="en-US" sz="1200" b="0" i="0" u="none" strike="noStrike" kern="1200" cap="none" spc="0" normalizeH="0" baseline="0" noProof="0">
                <a:ln>
                  <a:noFill/>
                </a:ln>
                <a:solidFill>
                  <a:srgbClr val="FFFFFF"/>
                </a:solidFill>
                <a:effectLst/>
                <a:uLnTx/>
                <a:uFillTx/>
                <a:latin typeface="Segoe UI"/>
                <a:ea typeface="+mn-ea"/>
                <a:cs typeface="+mn-cs"/>
              </a:rPr>
              <a:t> for experiment tracking and model registration/deployment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Automatically capture model </a:t>
            </a:r>
            <a:r>
              <a:rPr kumimoji="0" lang="en-US" sz="1200" b="0" i="0" u="none" strike="noStrike" kern="1200" cap="none" spc="0" normalizeH="0" baseline="0" noProof="0" err="1">
                <a:ln>
                  <a:noFill/>
                </a:ln>
                <a:solidFill>
                  <a:srgbClr val="FFFFFF"/>
                </a:solidFill>
                <a:effectLst/>
                <a:uLnTx/>
                <a:uFillTx/>
                <a:latin typeface="Segoe UI"/>
                <a:ea typeface="+mn-ea"/>
                <a:cs typeface="+mn-cs"/>
              </a:rPr>
              <a:t>pemtrics</a:t>
            </a:r>
            <a:r>
              <a:rPr kumimoji="0" lang="en-US" sz="1200" b="0" i="0" u="none" strike="noStrike" kern="1200" cap="none" spc="0" normalizeH="0" baseline="0" noProof="0">
                <a:ln>
                  <a:noFill/>
                </a:ln>
                <a:solidFill>
                  <a:srgbClr val="FFFFFF"/>
                </a:solidFill>
                <a:effectLst/>
                <a:uLnTx/>
                <a:uFillTx/>
                <a:latin typeface="Segoe UI"/>
                <a:ea typeface="+mn-ea"/>
                <a:cs typeface="+mn-cs"/>
              </a:rPr>
              <a:t> &amp; parameters with built-in support for MLflow auto-plogging</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err="1">
                <a:solidFill>
                  <a:srgbClr val="FFFFFF"/>
                </a:solidFill>
                <a:latin typeface="Segoe UI"/>
              </a:rPr>
              <a:t>SynapseML</a:t>
            </a:r>
            <a:r>
              <a:rPr lang="en-US" sz="1200">
                <a:solidFill>
                  <a:srgbClr val="FFFFFF"/>
                </a:solidFill>
                <a:latin typeface="Segoe UI"/>
              </a:rPr>
              <a:t> integration with Azure OpenAI service makes it easier to use Apache Spark to process millions of prompts and scale workflow</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srgbClr val="FFFFFF"/>
                </a:solidFill>
                <a:latin typeface="Segoe UI"/>
              </a:rPr>
              <a:t>Model registry powered by </a:t>
            </a:r>
            <a:r>
              <a:rPr lang="en-US" sz="1200" err="1">
                <a:solidFill>
                  <a:srgbClr val="FFFFFF"/>
                </a:solidFill>
                <a:latin typeface="Segoe UI"/>
              </a:rPr>
              <a:t>AzureML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34CCB98D-9CA1-B691-3BBE-CEB899602164}"/>
              </a:ext>
            </a:extLst>
          </p:cNvPr>
          <p:cNvPicPr>
            <a:picLocks noChangeAspect="1"/>
          </p:cNvPicPr>
          <p:nvPr/>
        </p:nvPicPr>
        <p:blipFill>
          <a:blip r:embed="rId3"/>
          <a:stretch>
            <a:fillRect/>
          </a:stretch>
        </p:blipFill>
        <p:spPr>
          <a:xfrm>
            <a:off x="3873928" y="0"/>
            <a:ext cx="8734048" cy="6858000"/>
          </a:xfrm>
          <a:prstGeom prst="rect">
            <a:avLst/>
          </a:prstGeom>
        </p:spPr>
      </p:pic>
    </p:spTree>
    <p:extLst>
      <p:ext uri="{BB962C8B-B14F-4D97-AF65-F5344CB8AC3E}">
        <p14:creationId xmlns:p14="http://schemas.microsoft.com/office/powerpoint/2010/main" val="195168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6581" y="1299689"/>
            <a:ext cx="11018838" cy="781997"/>
          </a:xfrm>
        </p:spPr>
        <p:txBody>
          <a:bodyPr/>
          <a:lstStyle/>
          <a:p>
            <a:pPr marL="0" indent="0">
              <a:buNone/>
            </a:pPr>
            <a:r>
              <a:rPr lang="en-US"/>
              <a:t>Goals: Use notebooks to build an ML model predicting the stock prices.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87409" y="1969740"/>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693169" y="1913160"/>
            <a:ext cx="3687653" cy="45920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Using the ML library </a:t>
            </a:r>
            <a:r>
              <a:rPr lang="en-US" sz="2400" i="1"/>
              <a:t>Prophet</a:t>
            </a:r>
            <a:r>
              <a:rPr lang="en-US" sz="2400"/>
              <a:t>, build a model and generate predictions, integrating them into the Power BI reports.</a:t>
            </a:r>
          </a:p>
          <a:p>
            <a:pPr marL="0" indent="0">
              <a:buFont typeface="Wingdings" panose="05000000000000000000" pitchFamily="2" charset="2"/>
              <a:buNone/>
            </a:pPr>
            <a:r>
              <a:rPr lang="en-US" sz="2400" u="sng"/>
              <a:t>Using </a:t>
            </a:r>
            <a:r>
              <a:rPr lang="en-US" sz="2400" u="sng" err="1"/>
              <a:t>MLflow</a:t>
            </a:r>
            <a:endParaRPr lang="en-US" sz="2400" u="sng"/>
          </a:p>
          <a:p>
            <a:pPr marL="0" indent="0">
              <a:buFont typeface="Wingdings" panose="05000000000000000000" pitchFamily="2" charset="2"/>
              <a:buNone/>
            </a:pPr>
            <a:r>
              <a:rPr lang="en-US" sz="2000"/>
              <a:t>DS 1 – Build &amp; Log model</a:t>
            </a:r>
          </a:p>
          <a:p>
            <a:pPr marL="0" indent="0">
              <a:buFont typeface="Wingdings" panose="05000000000000000000" pitchFamily="2" charset="2"/>
              <a:buNone/>
            </a:pPr>
            <a:r>
              <a:rPr lang="en-US" sz="2000"/>
              <a:t>DS 2 – Consume Model</a:t>
            </a:r>
          </a:p>
          <a:p>
            <a:pPr marL="0" indent="0">
              <a:buFont typeface="Wingdings" panose="05000000000000000000" pitchFamily="2" charset="2"/>
              <a:buNone/>
            </a:pPr>
            <a:r>
              <a:rPr lang="en-US" sz="2400" u="sng"/>
              <a:t>Generating without </a:t>
            </a:r>
            <a:r>
              <a:rPr lang="en-US" sz="2400" u="sng" err="1"/>
              <a:t>MLflow</a:t>
            </a:r>
            <a:endParaRPr lang="en-US" sz="2400" u="sng"/>
          </a:p>
          <a:p>
            <a:pPr marL="0" indent="0">
              <a:buFont typeface="Wingdings" panose="05000000000000000000" pitchFamily="2" charset="2"/>
              <a:buNone/>
            </a:pPr>
            <a:r>
              <a:rPr lang="en-US" sz="2000"/>
              <a:t>DS 3 – Build/Generate ALL</a:t>
            </a:r>
          </a:p>
          <a:p>
            <a:pPr marL="0" indent="0">
              <a:buFont typeface="Wingdings" panose="05000000000000000000" pitchFamily="2" charset="2"/>
              <a:buNone/>
            </a:pPr>
            <a:r>
              <a:rPr lang="en-US" sz="2000"/>
              <a:t>DS 4 – Uses Module 6/Lakehouse “Live Data”</a:t>
            </a:r>
          </a:p>
          <a:p>
            <a:pPr marL="0" indent="0">
              <a:buNone/>
            </a:pPr>
            <a:endParaRPr lang="en-US" sz="2400"/>
          </a:p>
        </p:txBody>
      </p:sp>
    </p:spTree>
    <p:extLst>
      <p:ext uri="{BB962C8B-B14F-4D97-AF65-F5344CB8AC3E}">
        <p14:creationId xmlns:p14="http://schemas.microsoft.com/office/powerpoint/2010/main" val="16333273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Vertical Text Placeholder 3">
            <a:extLst>
              <a:ext uri="{FF2B5EF4-FFF2-40B4-BE49-F238E27FC236}">
                <a16:creationId xmlns:a16="http://schemas.microsoft.com/office/drawing/2014/main" id="{BA2F0584-C867-E8F9-F19D-E07D7949FBC6}"/>
              </a:ext>
            </a:extLst>
          </p:cNvPr>
          <p:cNvSpPr txBox="1">
            <a:spLocks/>
          </p:cNvSpPr>
          <p:nvPr/>
        </p:nvSpPr>
        <p:spPr>
          <a:xfrm rot="16200000">
            <a:off x="8513384" y="-2335819"/>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Full Day Schedule</a:t>
            </a:r>
          </a:p>
        </p:txBody>
      </p:sp>
      <p:graphicFrame>
        <p:nvGraphicFramePr>
          <p:cNvPr id="7" name="Content Placeholder 3">
            <a:extLst>
              <a:ext uri="{FF2B5EF4-FFF2-40B4-BE49-F238E27FC236}">
                <a16:creationId xmlns:a16="http://schemas.microsoft.com/office/drawing/2014/main" id="{14D6B667-1784-66F3-0938-473A0E31D9B2}"/>
              </a:ext>
            </a:extLst>
          </p:cNvPr>
          <p:cNvGraphicFramePr>
            <a:graphicFrameLocks/>
          </p:cNvGraphicFramePr>
          <p:nvPr/>
        </p:nvGraphicFramePr>
        <p:xfrm>
          <a:off x="5914117" y="1117097"/>
          <a:ext cx="5721795" cy="531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297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DB6C5A4-F8BD-9AA5-CFFE-5B966ACEE9C8}"/>
              </a:ext>
            </a:extLst>
          </p:cNvPr>
          <p:cNvSpPr>
            <a:spLocks noGrp="1"/>
          </p:cNvSpPr>
          <p:nvPr>
            <p:ph type="title"/>
          </p:nvPr>
        </p:nvSpPr>
        <p:spPr>
          <a:xfrm>
            <a:off x="588263" y="457200"/>
            <a:ext cx="11018520" cy="553998"/>
          </a:xfrm>
        </p:spPr>
        <p:txBody>
          <a:bodyPr/>
          <a:lstStyle/>
          <a:p>
            <a:r>
              <a:rPr lang="en-US">
                <a:solidFill>
                  <a:schemeClr val="accent1"/>
                </a:solidFill>
              </a:rPr>
              <a:t>Azure ML vs Fabric Data Science</a:t>
            </a:r>
            <a:endParaRPr lang="en-US"/>
          </a:p>
        </p:txBody>
      </p:sp>
      <p:sp>
        <p:nvSpPr>
          <p:cNvPr id="34" name="Content Placeholder 33">
            <a:extLst>
              <a:ext uri="{FF2B5EF4-FFF2-40B4-BE49-F238E27FC236}">
                <a16:creationId xmlns:a16="http://schemas.microsoft.com/office/drawing/2014/main" id="{9C02907A-076E-3CA5-99F5-5FB0522B3A17}"/>
              </a:ext>
            </a:extLst>
          </p:cNvPr>
          <p:cNvSpPr>
            <a:spLocks noGrp="1"/>
          </p:cNvSpPr>
          <p:nvPr>
            <p:ph sz="quarter" idx="10"/>
          </p:nvPr>
        </p:nvSpPr>
        <p:spPr>
          <a:xfrm>
            <a:off x="584201" y="1435100"/>
            <a:ext cx="11025188" cy="1661993"/>
          </a:xfrm>
        </p:spPr>
        <p:txBody>
          <a:bodyPr/>
          <a:lstStyle/>
          <a:p>
            <a:pPr marL="0" indent="0">
              <a:spcBef>
                <a:spcPts val="0"/>
              </a:spcBef>
              <a:spcAft>
                <a:spcPts val="1200"/>
              </a:spcAft>
              <a:buNone/>
            </a:pPr>
            <a:r>
              <a:rPr lang="en-US" sz="1400">
                <a:solidFill>
                  <a:schemeClr val="accent1"/>
                </a:solidFill>
                <a:latin typeface="+mj-lt"/>
              </a:rPr>
              <a:t>Azure Machine Learning </a:t>
            </a:r>
            <a:r>
              <a:rPr lang="en-US" sz="1400"/>
              <a:t>is an E2E managed ML platform for building, fine-tuning, prompt-engineering, deploying, and operationalizing ML models responsibly at scale. </a:t>
            </a:r>
          </a:p>
          <a:p>
            <a:pPr marL="0" indent="0">
              <a:spcBef>
                <a:spcPts val="0"/>
              </a:spcBef>
              <a:spcAft>
                <a:spcPts val="1200"/>
              </a:spcAft>
              <a:buNone/>
            </a:pPr>
            <a:r>
              <a:rPr lang="en-US" sz="1400">
                <a:solidFill>
                  <a:schemeClr val="accent1"/>
                </a:solidFill>
                <a:latin typeface="+mj-lt"/>
              </a:rPr>
              <a:t>Microsoft Fabric </a:t>
            </a:r>
            <a:r>
              <a:rPr lang="en-US" sz="1400"/>
              <a:t>is a unified solution for analytics, encompassing data integration, data engineering, data warehouse, data science, observational analytics, and business intelligence—all built on open, lake-centric foundations. Within Fabric, there is Data Science in Microsoft Fabric, a SaaS experience to build and use ML models to enrich data as part of data and analytics workflows. </a:t>
            </a:r>
          </a:p>
        </p:txBody>
      </p:sp>
      <p:sp>
        <p:nvSpPr>
          <p:cNvPr id="35" name="Content Placeholder 33">
            <a:extLst>
              <a:ext uri="{FF2B5EF4-FFF2-40B4-BE49-F238E27FC236}">
                <a16:creationId xmlns:a16="http://schemas.microsoft.com/office/drawing/2014/main" id="{9B611BE6-D381-F7CB-5EF5-4F3F989FE63E}"/>
              </a:ext>
            </a:extLst>
          </p:cNvPr>
          <p:cNvSpPr txBox="1">
            <a:spLocks/>
          </p:cNvSpPr>
          <p:nvPr/>
        </p:nvSpPr>
        <p:spPr>
          <a:xfrm>
            <a:off x="582611" y="2876047"/>
            <a:ext cx="1101851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Together you get a seamless Data &amp; AI stack for your entire Data &amp; AI team; from your data scientists, data engineers and machine learning engineers. </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5" name="Rectangle 44">
            <a:extLst>
              <a:ext uri="{FF2B5EF4-FFF2-40B4-BE49-F238E27FC236}">
                <a16:creationId xmlns:a16="http://schemas.microsoft.com/office/drawing/2014/main" id="{E4E1AF7F-5F3E-1CEB-2442-CE2C0F5C4444}"/>
              </a:ext>
            </a:extLst>
          </p:cNvPr>
          <p:cNvSpPr/>
          <p:nvPr/>
        </p:nvSpPr>
        <p:spPr>
          <a:xfrm>
            <a:off x="584199"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Azure ML</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8E25088F-71B7-B9AF-D02F-2FB1A7B3E75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898" y="3704586"/>
            <a:ext cx="322184" cy="322182"/>
          </a:xfrm>
          <a:prstGeom prst="rect">
            <a:avLst/>
          </a:prstGeom>
        </p:spPr>
      </p:pic>
      <p:sp>
        <p:nvSpPr>
          <p:cNvPr id="20" name="Rectangle 19">
            <a:extLst>
              <a:ext uri="{FF2B5EF4-FFF2-40B4-BE49-F238E27FC236}">
                <a16:creationId xmlns:a16="http://schemas.microsoft.com/office/drawing/2014/main" id="{EC660561-21E6-3307-46F9-7AFF826C117C}"/>
              </a:ext>
            </a:extLst>
          </p:cNvPr>
          <p:cNvSpPr/>
          <p:nvPr/>
        </p:nvSpPr>
        <p:spPr>
          <a:xfrm>
            <a:off x="584199"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Azure Machine Learning. Attach Microsoft Fabric for your data workloads.</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Optionally, Fabric DS can be used for EDA and feature engineering.</a:t>
            </a:r>
          </a:p>
        </p:txBody>
      </p:sp>
      <p:sp>
        <p:nvSpPr>
          <p:cNvPr id="43" name="Rectangle 42">
            <a:extLst>
              <a:ext uri="{FF2B5EF4-FFF2-40B4-BE49-F238E27FC236}">
                <a16:creationId xmlns:a16="http://schemas.microsoft.com/office/drawing/2014/main" id="{47FBEE97-2410-19D4-11D6-1E9C7CEDE335}"/>
              </a:ext>
              <a:ext uri="{C183D7F6-B498-43B3-948B-1728B52AA6E4}">
                <adec:decorative xmlns:adec="http://schemas.microsoft.com/office/drawing/2017/decorative" val="1"/>
              </a:ext>
            </a:extLst>
          </p:cNvPr>
          <p:cNvSpPr/>
          <p:nvPr/>
        </p:nvSpPr>
        <p:spPr>
          <a:xfrm>
            <a:off x="3804457" y="3547382"/>
            <a:ext cx="4584673"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1" name="Rectangle 20">
            <a:extLst>
              <a:ext uri="{FF2B5EF4-FFF2-40B4-BE49-F238E27FC236}">
                <a16:creationId xmlns:a16="http://schemas.microsoft.com/office/drawing/2014/main" id="{18E2244A-4DD9-BD99-3B6E-32B05F0D0FCD}"/>
              </a:ext>
            </a:extLst>
          </p:cNvPr>
          <p:cNvSpPr/>
          <p:nvPr/>
        </p:nvSpPr>
        <p:spPr>
          <a:xfrm>
            <a:off x="3804458" y="4258839"/>
            <a:ext cx="2249450"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managed endpoints, towards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bold"/>
              </a:rPr>
              <a:t>MLOps</a:t>
            </a: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Choose Azure ML for ML workload. Attach Fabric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for data workloads. Optionally, Fabric DS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can be used for EDA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and feature engineering.</a:t>
            </a:r>
          </a:p>
        </p:txBody>
      </p:sp>
      <p:sp>
        <p:nvSpPr>
          <p:cNvPr id="26" name="Rectangle 25">
            <a:extLst>
              <a:ext uri="{FF2B5EF4-FFF2-40B4-BE49-F238E27FC236}">
                <a16:creationId xmlns:a16="http://schemas.microsoft.com/office/drawing/2014/main" id="{6375B827-7B83-1BA7-AB67-48830896C719}"/>
              </a:ext>
            </a:extLst>
          </p:cNvPr>
          <p:cNvSpPr/>
          <p:nvPr/>
        </p:nvSpPr>
        <p:spPr>
          <a:xfrm>
            <a:off x="6177996" y="4258839"/>
            <a:ext cx="2211135"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one-click flows in Fabric DW/Lakehouse or Power BI?</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Fabric DS for ML workload. Attach Azure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ML for </a:t>
            </a:r>
            <a:r>
              <a:rPr kumimoji="0" lang="en-US" sz="1200" b="0" i="0" u="none" strike="noStrike" kern="1200" cap="none" spc="0" normalizeH="0" baseline="0" noProof="0" err="1">
                <a:ln>
                  <a:noFill/>
                </a:ln>
                <a:solidFill>
                  <a:srgbClr val="000000"/>
                </a:solidFill>
                <a:effectLst/>
                <a:uLnTx/>
                <a:uFillTx/>
                <a:latin typeface="Segoe UI"/>
                <a:ea typeface="+mn-ea"/>
                <a:cs typeface="Segoe UI"/>
              </a:rPr>
              <a:t>MLOps</a:t>
            </a:r>
            <a:r>
              <a:rPr kumimoji="0" lang="en-US" sz="1200" b="0" i="0" u="none" strike="noStrike" kern="1200" cap="none" spc="0" normalizeH="0" baseline="0" noProof="0">
                <a:ln>
                  <a:noFill/>
                </a:ln>
                <a:solidFill>
                  <a:srgbClr val="000000"/>
                </a:solidFill>
                <a:effectLst/>
                <a:uLnTx/>
                <a:uFillTx/>
                <a:latin typeface="Segoe UI"/>
                <a:ea typeface="+mn-ea"/>
                <a:cs typeface="Segoe UI"/>
              </a:rPr>
              <a:t> (CI/CD, model monitoring, etc.) </a:t>
            </a:r>
          </a:p>
        </p:txBody>
      </p:sp>
      <p:sp>
        <p:nvSpPr>
          <p:cNvPr id="46" name="Rectangle 45">
            <a:extLst>
              <a:ext uri="{FF2B5EF4-FFF2-40B4-BE49-F238E27FC236}">
                <a16:creationId xmlns:a16="http://schemas.microsoft.com/office/drawing/2014/main" id="{428530A5-90C2-8028-B378-1776D2E667E1}"/>
              </a:ext>
            </a:extLst>
          </p:cNvPr>
          <p:cNvSpPr/>
          <p:nvPr/>
        </p:nvSpPr>
        <p:spPr>
          <a:xfrm>
            <a:off x="8513218"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Your organization is invested in Azure Databricks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4">
            <a:extLst>
              <a:ext uri="{FF2B5EF4-FFF2-40B4-BE49-F238E27FC236}">
                <a16:creationId xmlns:a16="http://schemas.microsoft.com/office/drawing/2014/main" id="{979D90BB-AC1B-D60D-44D2-338E1A6DA3C0}"/>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621308" y="3706939"/>
            <a:ext cx="346480" cy="31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1E33EA0-80F6-DC6D-B0A4-B8772785D07C}"/>
              </a:ext>
            </a:extLst>
          </p:cNvPr>
          <p:cNvSpPr/>
          <p:nvPr/>
        </p:nvSpPr>
        <p:spPr>
          <a:xfrm>
            <a:off x="8513218"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Your choice for data and ML workload to be on ADB or Fabric + AML.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Attach Azure ML if you'd like to fine-tune, prompt-engineer, and deploy pre-built LLMs (Hugging Face, AOAI, Meta). </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 name="Picture 1" descr="Icon&#10;&#10;Description automatically generated">
            <a:extLst>
              <a:ext uri="{FF2B5EF4-FFF2-40B4-BE49-F238E27FC236}">
                <a16:creationId xmlns:a16="http://schemas.microsoft.com/office/drawing/2014/main" id="{B72BCA0C-99BE-99E0-6791-523AE54B1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59226" y="3658212"/>
            <a:ext cx="410165" cy="410165"/>
          </a:xfrm>
          <a:prstGeom prst="rect">
            <a:avLst/>
          </a:prstGeom>
        </p:spPr>
      </p:pic>
      <p:sp>
        <p:nvSpPr>
          <p:cNvPr id="4" name="TextBox 3">
            <a:extLst>
              <a:ext uri="{FF2B5EF4-FFF2-40B4-BE49-F238E27FC236}">
                <a16:creationId xmlns:a16="http://schemas.microsoft.com/office/drawing/2014/main" id="{5E5A8744-66D5-5F74-2B4E-880508EF2344}"/>
              </a:ext>
            </a:extLst>
          </p:cNvPr>
          <p:cNvSpPr txBox="1"/>
          <p:nvPr/>
        </p:nvSpPr>
        <p:spPr>
          <a:xfrm>
            <a:off x="4420806" y="3601684"/>
            <a:ext cx="3717301" cy="523220"/>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PBI and seeking impro data implementations</a:t>
            </a:r>
          </a:p>
        </p:txBody>
      </p:sp>
    </p:spTree>
    <p:extLst>
      <p:ext uri="{BB962C8B-B14F-4D97-AF65-F5344CB8AC3E}">
        <p14:creationId xmlns:p14="http://schemas.microsoft.com/office/powerpoint/2010/main" val="35375787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3EF0B60-E9A2-94DA-24ED-2E08724B52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23718" y="1424833"/>
            <a:ext cx="446982" cy="4496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differentiation</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78012"/>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marL="0" indent="0">
              <a:spcBef>
                <a:spcPts val="0"/>
              </a:spcBef>
              <a:spcAft>
                <a:spcPts val="300"/>
              </a:spcAft>
              <a:buNone/>
            </a:pPr>
            <a:r>
              <a:rPr lang="en-US" sz="1800">
                <a:solidFill>
                  <a:schemeClr val="accent1"/>
                </a:solidFill>
                <a:latin typeface="+mj-lt"/>
                <a:cs typeface="Segoe UI"/>
              </a:rPr>
              <a:t>Ideal personas in your organization</a:t>
            </a:r>
            <a:endParaRPr lang="en-US" sz="1800">
              <a:solidFill>
                <a:schemeClr val="accent1"/>
              </a:solidFill>
              <a:latin typeface="+mj-lt"/>
            </a:endParaRP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724096"/>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Microsoft Fabric is a unified solution for analytics—data integration, data engineering, data warehouse, data science, observational analytics, and business intelligence—all built on open, lake-centric foundations. </a:t>
            </a:r>
            <a:br>
              <a:rPr lang="en-US" sz="1400"/>
            </a:br>
            <a:br>
              <a:rPr lang="en-US" sz="1400"/>
            </a:b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Engineers, Data Analysts, ITPros, DBAs, Data Scientists, </a:t>
            </a:r>
            <a:br>
              <a:rPr lang="en-US" sz="1400"/>
            </a:br>
            <a:r>
              <a:rPr lang="en-US" sz="1400">
                <a:cs typeface="Segoe UI"/>
              </a:rPr>
              <a:t>Cloud Architects</a:t>
            </a:r>
          </a:p>
          <a:p>
            <a:pPr marL="0" indent="0">
              <a:spcBef>
                <a:spcPts val="0"/>
              </a:spcBef>
              <a:spcAft>
                <a:spcPts val="300"/>
              </a:spcAft>
              <a:buNone/>
            </a:pP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lake/data warehouse modernization</a:t>
            </a:r>
          </a:p>
          <a:p>
            <a:pPr>
              <a:spcBef>
                <a:spcPts val="0"/>
              </a:spcBef>
              <a:spcAft>
                <a:spcPts val="300"/>
              </a:spcAft>
              <a:buFont typeface="Arial" panose="020B0604020202020204" pitchFamily="34" charset="0"/>
              <a:buChar char="•"/>
            </a:pPr>
            <a:r>
              <a:rPr lang="en-US" sz="1400">
                <a:cs typeface="Segoe UI"/>
              </a:rPr>
              <a:t>Data transformation and unification </a:t>
            </a:r>
          </a:p>
          <a:p>
            <a:pPr>
              <a:spcBef>
                <a:spcPts val="0"/>
              </a:spcBef>
              <a:spcAft>
                <a:spcPts val="300"/>
              </a:spcAft>
              <a:buFont typeface="Arial" panose="020B0604020202020204" pitchFamily="34" charset="0"/>
              <a:buChar char="•"/>
            </a:pPr>
            <a:r>
              <a:rPr lang="en-US" sz="1400">
                <a:cs typeface="Segoe UI"/>
              </a:rPr>
              <a:t>Data visualization</a:t>
            </a:r>
          </a:p>
          <a:p>
            <a:pPr>
              <a:spcBef>
                <a:spcPts val="0"/>
              </a:spcBef>
              <a:spcAft>
                <a:spcPts val="300"/>
              </a:spcAft>
              <a:buFont typeface="Arial" panose="020B0604020202020204" pitchFamily="34" charset="0"/>
              <a:buChar char="•"/>
            </a:pPr>
            <a:r>
              <a:rPr lang="en-US" sz="1400">
                <a:cs typeface="Segoe UI"/>
              </a:rPr>
              <a:t>ML model building and training</a:t>
            </a:r>
          </a:p>
        </p:txBody>
      </p:sp>
    </p:spTree>
    <p:extLst>
      <p:ext uri="{BB962C8B-B14F-4D97-AF65-F5344CB8AC3E}">
        <p14:creationId xmlns:p14="http://schemas.microsoft.com/office/powerpoint/2010/main" val="4553952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capabilities</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Data Science in 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Data Science in Microsoft Fabric empowers your data professionals to build and use machine learning models to enrich data as part of their data and analytics workflows, all built on top of secured and governed data in Microsoft Fabric. </a:t>
            </a:r>
            <a:endParaRPr lang="en-US" sz="1400"/>
          </a:p>
          <a:p>
            <a:pPr marL="0" indent="0">
              <a:spcBef>
                <a:spcPts val="0"/>
              </a:spcBef>
              <a:spcAft>
                <a:spcPts val="300"/>
              </a:spcAft>
              <a:buNone/>
            </a:pP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Scientists, Data Engineers, Data Analysts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prep and code generation with Data Wrangler</a:t>
            </a:r>
          </a:p>
          <a:p>
            <a:pPr>
              <a:spcBef>
                <a:spcPts val="0"/>
              </a:spcBef>
              <a:spcAft>
                <a:spcPts val="300"/>
              </a:spcAft>
              <a:buFont typeface="Arial" panose="020B0604020202020204" pitchFamily="34" charset="0"/>
              <a:buChar char="•"/>
            </a:pPr>
            <a:r>
              <a:rPr lang="en-US" sz="1400">
                <a:cs typeface="Segoe UI"/>
              </a:rPr>
              <a:t>Enrich data in your Lakehouse with scalable PREDICT function</a:t>
            </a:r>
          </a:p>
          <a:p>
            <a:pPr>
              <a:spcBef>
                <a:spcPts val="0"/>
              </a:spcBef>
              <a:spcAft>
                <a:spcPts val="300"/>
              </a:spcAft>
              <a:buFont typeface="Arial" panose="020B0604020202020204" pitchFamily="34" charset="0"/>
              <a:buChar char="•"/>
            </a:pPr>
            <a:r>
              <a:rPr lang="en-US" sz="1400">
                <a:cs typeface="Segoe UI"/>
              </a:rPr>
              <a:t>ML model building and training with SynapseML (simple and distributed ML for Spark) with open-source libraries and </a:t>
            </a:r>
            <a:br>
              <a:rPr lang="en-US" sz="1400"/>
            </a:br>
            <a:r>
              <a:rPr lang="en-US" sz="1400">
                <a:cs typeface="Segoe UI"/>
              </a:rPr>
              <a:t>1P Azure AI services</a:t>
            </a:r>
          </a:p>
          <a:p>
            <a:pPr>
              <a:spcBef>
                <a:spcPts val="0"/>
              </a:spcBef>
              <a:spcAft>
                <a:spcPts val="300"/>
              </a:spcAft>
              <a:buFont typeface="Arial" panose="020B0604020202020204" pitchFamily="34" charset="0"/>
              <a:buChar char="•"/>
            </a:pPr>
            <a:r>
              <a:rPr lang="en-US" sz="1400">
                <a:cs typeface="Segoe UI"/>
              </a:rPr>
              <a:t>Serving predictive insights through BI</a:t>
            </a:r>
          </a:p>
        </p:txBody>
      </p:sp>
      <p:pic>
        <p:nvPicPr>
          <p:cNvPr id="6" name="Picture 5">
            <a:extLst>
              <a:ext uri="{FF2B5EF4-FFF2-40B4-BE49-F238E27FC236}">
                <a16:creationId xmlns:a16="http://schemas.microsoft.com/office/drawing/2014/main" id="{F9D5269F-EC4D-8276-34FC-B8F8EBAB878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8089" y="1429180"/>
            <a:ext cx="439905" cy="440764"/>
          </a:xfrm>
          <a:prstGeom prst="rect">
            <a:avLst/>
          </a:prstGeom>
        </p:spPr>
      </p:pic>
    </p:spTree>
    <p:extLst>
      <p:ext uri="{BB962C8B-B14F-4D97-AF65-F5344CB8AC3E}">
        <p14:creationId xmlns:p14="http://schemas.microsoft.com/office/powerpoint/2010/main" val="23528133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23E4235-9D4F-1025-993D-5DE61C22DF0C}"/>
              </a:ext>
              <a:ext uri="{C183D7F6-B498-43B3-948B-1728B52AA6E4}">
                <adec:decorative xmlns:adec="http://schemas.microsoft.com/office/drawing/2017/decorative" val="1"/>
              </a:ext>
            </a:extLst>
          </p:cNvPr>
          <p:cNvSpPr/>
          <p:nvPr/>
        </p:nvSpPr>
        <p:spPr bwMode="auto">
          <a:xfrm>
            <a:off x="5285149"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4B8ED59-BB19-3CAB-5AA5-573C0878E095}"/>
              </a:ext>
              <a:ext uri="{C183D7F6-B498-43B3-948B-1728B52AA6E4}">
                <adec:decorative xmlns:adec="http://schemas.microsoft.com/office/drawing/2017/decorative" val="1"/>
              </a:ext>
            </a:extLst>
          </p:cNvPr>
          <p:cNvSpPr/>
          <p:nvPr/>
        </p:nvSpPr>
        <p:spPr bwMode="auto">
          <a:xfrm>
            <a:off x="8967613"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E88230D2-9468-D6F6-BE5E-15E9322E4892}"/>
              </a:ext>
              <a:ext uri="{C183D7F6-B498-43B3-948B-1728B52AA6E4}">
                <adec:decorative xmlns:adec="http://schemas.microsoft.com/office/drawing/2017/decorative" val="1"/>
              </a:ext>
            </a:extLst>
          </p:cNvPr>
          <p:cNvSpPr/>
          <p:nvPr/>
        </p:nvSpPr>
        <p:spPr bwMode="auto">
          <a:xfrm>
            <a:off x="5279370" y="5136980"/>
            <a:ext cx="6310479" cy="11769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pitchFamily="34" charset="0"/>
            </a:endParaRPr>
          </a:p>
        </p:txBody>
      </p:sp>
      <p:sp>
        <p:nvSpPr>
          <p:cNvPr id="35" name="Arrow: Left-Right 34">
            <a:extLst>
              <a:ext uri="{FF2B5EF4-FFF2-40B4-BE49-F238E27FC236}">
                <a16:creationId xmlns:a16="http://schemas.microsoft.com/office/drawing/2014/main" id="{F2613DAF-E545-21FF-B0F4-874E5068F394}"/>
              </a:ext>
              <a:ext uri="{C183D7F6-B498-43B3-948B-1728B52AA6E4}">
                <adec:decorative xmlns:adec="http://schemas.microsoft.com/office/drawing/2017/decorative" val="1"/>
              </a:ext>
            </a:extLst>
          </p:cNvPr>
          <p:cNvSpPr/>
          <p:nvPr/>
        </p:nvSpPr>
        <p:spPr bwMode="auto">
          <a:xfrm rot="5400000">
            <a:off x="6233703" y="4712410"/>
            <a:ext cx="804386"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Right 50">
            <a:extLst>
              <a:ext uri="{FF2B5EF4-FFF2-40B4-BE49-F238E27FC236}">
                <a16:creationId xmlns:a16="http://schemas.microsoft.com/office/drawing/2014/main" id="{64531DAD-F0F5-F065-EFB7-F41F45AF233E}"/>
              </a:ext>
              <a:ext uri="{C183D7F6-B498-43B3-948B-1728B52AA6E4}">
                <adec:decorative xmlns:adec="http://schemas.microsoft.com/office/drawing/2017/decorative" val="1"/>
              </a:ext>
            </a:extLst>
          </p:cNvPr>
          <p:cNvSpPr/>
          <p:nvPr/>
        </p:nvSpPr>
        <p:spPr bwMode="auto">
          <a:xfrm rot="10800000">
            <a:off x="7680069" y="3698665"/>
            <a:ext cx="1275988"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800AE2EA-329F-2ACA-B666-B639BD81485B}"/>
              </a:ext>
              <a:ext uri="{C183D7F6-B498-43B3-948B-1728B52AA6E4}">
                <adec:decorative xmlns:adec="http://schemas.microsoft.com/office/drawing/2017/decorative" val="1"/>
              </a:ext>
            </a:extLst>
          </p:cNvPr>
          <p:cNvSpPr/>
          <p:nvPr/>
        </p:nvSpPr>
        <p:spPr bwMode="auto">
          <a:xfrm rot="10800000" flipH="1">
            <a:off x="7911530" y="2180824"/>
            <a:ext cx="1277619"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C0E6E456-74EB-4708-57A6-6D58E5CB7C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41648" y="2771905"/>
            <a:ext cx="856832" cy="835946"/>
          </a:xfrm>
          <a:prstGeom prst="rect">
            <a:avLst/>
          </a:prstGeom>
        </p:spPr>
      </p:pic>
      <p:grpSp>
        <p:nvGrpSpPr>
          <p:cNvPr id="38" name="person">
            <a:extLst>
              <a:ext uri="{FF2B5EF4-FFF2-40B4-BE49-F238E27FC236}">
                <a16:creationId xmlns:a16="http://schemas.microsoft.com/office/drawing/2014/main" id="{BA115FA4-38C6-61EA-57EE-AAE01DB54DD7}"/>
              </a:ext>
              <a:ext uri="{C183D7F6-B498-43B3-948B-1728B52AA6E4}">
                <adec:decorative xmlns:adec="http://schemas.microsoft.com/office/drawing/2017/decorative" val="1"/>
              </a:ext>
            </a:extLst>
          </p:cNvPr>
          <p:cNvGrpSpPr/>
          <p:nvPr/>
        </p:nvGrpSpPr>
        <p:grpSpPr>
          <a:xfrm>
            <a:off x="10101284" y="1727925"/>
            <a:ext cx="337562" cy="369320"/>
            <a:chOff x="5515994" y="3440042"/>
            <a:chExt cx="233375" cy="282425"/>
          </a:xfrm>
          <a:solidFill>
            <a:schemeClr val="accent6"/>
          </a:solidFill>
        </p:grpSpPr>
        <p:sp>
          <p:nvSpPr>
            <p:cNvPr id="41" name="Freeform: Shape 40">
              <a:extLst>
                <a:ext uri="{FF2B5EF4-FFF2-40B4-BE49-F238E27FC236}">
                  <a16:creationId xmlns:a16="http://schemas.microsoft.com/office/drawing/2014/main" id="{8264CC17-CCEE-E6C4-6282-B31BAD90461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BFA6C8C-E895-DCA4-8CDC-D82D183CC16E}"/>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54" name="Picture 53">
            <a:extLst>
              <a:ext uri="{FF2B5EF4-FFF2-40B4-BE49-F238E27FC236}">
                <a16:creationId xmlns:a16="http://schemas.microsoft.com/office/drawing/2014/main" id="{442349CF-B39E-6470-1D8B-5EF5235DD72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94315" y="5483132"/>
            <a:ext cx="430816" cy="4333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F3BC4C8-6D3B-8984-518D-19F01C378FB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70741" y="2760624"/>
            <a:ext cx="856832" cy="858506"/>
          </a:xfrm>
          <a:prstGeom prst="rect">
            <a:avLst/>
          </a:prstGeom>
        </p:spPr>
      </p:pic>
      <p:grpSp>
        <p:nvGrpSpPr>
          <p:cNvPr id="8" name="person">
            <a:extLst>
              <a:ext uri="{FF2B5EF4-FFF2-40B4-BE49-F238E27FC236}">
                <a16:creationId xmlns:a16="http://schemas.microsoft.com/office/drawing/2014/main" id="{102AE195-62B0-E07E-56DD-0E1A23B48B3D}"/>
              </a:ext>
              <a:ext uri="{C183D7F6-B498-43B3-948B-1728B52AA6E4}">
                <adec:decorative xmlns:adec="http://schemas.microsoft.com/office/drawing/2017/decorative" val="1"/>
              </a:ext>
            </a:extLst>
          </p:cNvPr>
          <p:cNvGrpSpPr/>
          <p:nvPr/>
        </p:nvGrpSpPr>
        <p:grpSpPr>
          <a:xfrm>
            <a:off x="6430377" y="1727925"/>
            <a:ext cx="337562" cy="369320"/>
            <a:chOff x="5515994" y="3440042"/>
            <a:chExt cx="233375" cy="282425"/>
          </a:xfrm>
          <a:solidFill>
            <a:schemeClr val="accent6"/>
          </a:solidFill>
        </p:grpSpPr>
        <p:sp>
          <p:nvSpPr>
            <p:cNvPr id="9" name="Freeform: Shape 8">
              <a:extLst>
                <a:ext uri="{FF2B5EF4-FFF2-40B4-BE49-F238E27FC236}">
                  <a16:creationId xmlns:a16="http://schemas.microsoft.com/office/drawing/2014/main" id="{776728C6-9126-B0F4-0605-92E332767DC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6EDFDA7-756F-1F35-0C54-C59ADF89F00C}"/>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E25E546C-F686-3708-7547-3892545C3A0F}"/>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1000ft view of product integration</a:t>
            </a:r>
          </a:p>
        </p:txBody>
      </p:sp>
      <p:sp>
        <p:nvSpPr>
          <p:cNvPr id="78" name="Oval 77">
            <a:extLst>
              <a:ext uri="{FF2B5EF4-FFF2-40B4-BE49-F238E27FC236}">
                <a16:creationId xmlns:a16="http://schemas.microsoft.com/office/drawing/2014/main" id="{BD66BA2E-4ED1-2DC8-977A-1839696A314C}"/>
              </a:ext>
            </a:extLst>
          </p:cNvPr>
          <p:cNvSpPr/>
          <p:nvPr/>
        </p:nvSpPr>
        <p:spPr>
          <a:xfrm>
            <a:off x="582210" y="1551022"/>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p>
        </p:txBody>
      </p:sp>
      <p:sp>
        <p:nvSpPr>
          <p:cNvPr id="85" name="TextBox 84">
            <a:extLst>
              <a:ext uri="{FF2B5EF4-FFF2-40B4-BE49-F238E27FC236}">
                <a16:creationId xmlns:a16="http://schemas.microsoft.com/office/drawing/2014/main" id="{8BBFC7F0-F195-F19D-4CB1-2FB389525725}"/>
              </a:ext>
            </a:extLst>
          </p:cNvPr>
          <p:cNvSpPr txBox="1"/>
          <p:nvPr/>
        </p:nvSpPr>
        <p:spPr>
          <a:xfrm>
            <a:off x="1133217" y="1487789"/>
            <a:ext cx="3749040" cy="107721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and ML Pros access data items across all stages of the ML lifecycle by reading from and writing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ADLS Gen 2 Shortcuts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can be used reference data from ADLS Gen 2 into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79">
            <a:extLst>
              <a:ext uri="{FF2B5EF4-FFF2-40B4-BE49-F238E27FC236}">
                <a16:creationId xmlns:a16="http://schemas.microsoft.com/office/drawing/2014/main" id="{734BE96E-2D7D-F42E-EB25-D6DCBBB9D696}"/>
              </a:ext>
            </a:extLst>
          </p:cNvPr>
          <p:cNvSpPr/>
          <p:nvPr/>
        </p:nvSpPr>
        <p:spPr>
          <a:xfrm>
            <a:off x="582210" y="272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2</a:t>
            </a:r>
          </a:p>
        </p:txBody>
      </p:sp>
      <p:sp>
        <p:nvSpPr>
          <p:cNvPr id="87" name="TextBox 86">
            <a:extLst>
              <a:ext uri="{FF2B5EF4-FFF2-40B4-BE49-F238E27FC236}">
                <a16:creationId xmlns:a16="http://schemas.microsoft.com/office/drawing/2014/main" id="{D2616357-BB14-BED5-439D-468D12E07AE0}"/>
              </a:ext>
            </a:extLst>
          </p:cNvPr>
          <p:cNvSpPr txBox="1"/>
          <p:nvPr/>
        </p:nvSpPr>
        <p:spPr>
          <a:xfrm>
            <a:off x="1133217" y="2677084"/>
            <a:ext cx="3749040" cy="861774"/>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can train with Spark and access ML models in Fabric and deploy models using​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online and batch endpoints for production.</a:t>
            </a:r>
          </a:p>
        </p:txBody>
      </p:sp>
      <p:sp>
        <p:nvSpPr>
          <p:cNvPr id="82" name="Oval 81">
            <a:extLst>
              <a:ext uri="{FF2B5EF4-FFF2-40B4-BE49-F238E27FC236}">
                <a16:creationId xmlns:a16="http://schemas.microsoft.com/office/drawing/2014/main" id="{43DFE04B-58F3-273B-4CBC-17E4D44C27F9}"/>
              </a:ext>
            </a:extLst>
          </p:cNvPr>
          <p:cNvSpPr/>
          <p:nvPr/>
        </p:nvSpPr>
        <p:spPr>
          <a:xfrm>
            <a:off x="589919" y="3773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p>
        </p:txBody>
      </p:sp>
      <p:sp>
        <p:nvSpPr>
          <p:cNvPr id="88" name="TextBox 87">
            <a:extLst>
              <a:ext uri="{FF2B5EF4-FFF2-40B4-BE49-F238E27FC236}">
                <a16:creationId xmlns:a16="http://schemas.microsoft.com/office/drawing/2014/main" id="{5D607B14-643E-467A-4006-BA7363A829E0}"/>
              </a:ext>
            </a:extLst>
          </p:cNvPr>
          <p:cNvSpPr txBox="1"/>
          <p:nvPr/>
        </p:nvSpPr>
        <p:spPr>
          <a:xfrm>
            <a:off x="1133216" y="3738429"/>
            <a:ext cx="3637419" cy="1938992"/>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ML Pros can export models </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from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to Fabric to enrich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lakehouse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or data warehouse serving data as part of analytics workflows.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Write predictions back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via Shortcuts to ADLS Gen2 and surface insights through PBI reports with Direct Lake mode.</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9" name="TextBox 38">
            <a:extLst>
              <a:ext uri="{FF2B5EF4-FFF2-40B4-BE49-F238E27FC236}">
                <a16:creationId xmlns:a16="http://schemas.microsoft.com/office/drawing/2014/main" id="{F2C4CE9E-B552-1E69-F641-83226B1368D8}"/>
              </a:ext>
            </a:extLst>
          </p:cNvPr>
          <p:cNvSpPr txBox="1"/>
          <p:nvPr/>
        </p:nvSpPr>
        <p:spPr>
          <a:xfrm>
            <a:off x="5549740" y="2147959"/>
            <a:ext cx="2098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Pros</a:t>
            </a:r>
          </a:p>
        </p:txBody>
      </p:sp>
      <p:sp>
        <p:nvSpPr>
          <p:cNvPr id="71" name="Oval 70">
            <a:extLst>
              <a:ext uri="{FF2B5EF4-FFF2-40B4-BE49-F238E27FC236}">
                <a16:creationId xmlns:a16="http://schemas.microsoft.com/office/drawing/2014/main" id="{434F07BC-AACC-A31F-F2D2-86710C66B283}"/>
              </a:ext>
            </a:extLst>
          </p:cNvPr>
          <p:cNvSpPr/>
          <p:nvPr/>
        </p:nvSpPr>
        <p:spPr>
          <a:xfrm>
            <a:off x="8278081" y="2142000"/>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2</a:t>
            </a:r>
          </a:p>
        </p:txBody>
      </p:sp>
      <p:sp>
        <p:nvSpPr>
          <p:cNvPr id="45" name="TextBox 44">
            <a:extLst>
              <a:ext uri="{FF2B5EF4-FFF2-40B4-BE49-F238E27FC236}">
                <a16:creationId xmlns:a16="http://schemas.microsoft.com/office/drawing/2014/main" id="{1C7C39C3-F268-BC8E-CFF1-21E040CDEDE0}"/>
              </a:ext>
            </a:extLst>
          </p:cNvPr>
          <p:cNvSpPr txBox="1"/>
          <p:nvPr/>
        </p:nvSpPr>
        <p:spPr>
          <a:xfrm>
            <a:off x="9586262" y="2147959"/>
            <a:ext cx="136760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ML Pros</a:t>
            </a:r>
          </a:p>
        </p:txBody>
      </p:sp>
      <p:sp>
        <p:nvSpPr>
          <p:cNvPr id="46" name="TextBox 45">
            <a:extLst>
              <a:ext uri="{FF2B5EF4-FFF2-40B4-BE49-F238E27FC236}">
                <a16:creationId xmlns:a16="http://schemas.microsoft.com/office/drawing/2014/main" id="{E550C48E-CD12-188B-F207-0C2DDACA5967}"/>
              </a:ext>
            </a:extLst>
          </p:cNvPr>
          <p:cNvSpPr txBox="1"/>
          <p:nvPr/>
        </p:nvSpPr>
        <p:spPr>
          <a:xfrm>
            <a:off x="5731385" y="3795854"/>
            <a:ext cx="1735547" cy="5966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Science in Microsoft Fabric</a:t>
            </a:r>
          </a:p>
        </p:txBody>
      </p:sp>
      <p:sp>
        <p:nvSpPr>
          <p:cNvPr id="70" name="Oval 69">
            <a:extLst>
              <a:ext uri="{FF2B5EF4-FFF2-40B4-BE49-F238E27FC236}">
                <a16:creationId xmlns:a16="http://schemas.microsoft.com/office/drawing/2014/main" id="{1B658CF9-504F-E5E9-EF7B-BA0B941FAAF7}"/>
              </a:ext>
            </a:extLst>
          </p:cNvPr>
          <p:cNvSpPr/>
          <p:nvPr/>
        </p:nvSpPr>
        <p:spPr>
          <a:xfrm>
            <a:off x="8278080" y="3697066"/>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3</a:t>
            </a:r>
          </a:p>
        </p:txBody>
      </p:sp>
      <p:sp>
        <p:nvSpPr>
          <p:cNvPr id="47" name="TextBox 46">
            <a:extLst>
              <a:ext uri="{FF2B5EF4-FFF2-40B4-BE49-F238E27FC236}">
                <a16:creationId xmlns:a16="http://schemas.microsoft.com/office/drawing/2014/main" id="{48DACFBF-6091-2FD9-5BA4-57F7E6B6D8FD}"/>
              </a:ext>
            </a:extLst>
          </p:cNvPr>
          <p:cNvSpPr txBox="1"/>
          <p:nvPr/>
        </p:nvSpPr>
        <p:spPr>
          <a:xfrm>
            <a:off x="9301246" y="3795854"/>
            <a:ext cx="1937636" cy="59660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i="0" u="none" strike="noStrike" cap="none" spc="0" normalizeH="0" baseline="0">
                <a:ln>
                  <a:noFill/>
                </a:ln>
                <a:solidFill>
                  <a:schemeClr val="tx2"/>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68" name="Oval 67">
            <a:extLst>
              <a:ext uri="{FF2B5EF4-FFF2-40B4-BE49-F238E27FC236}">
                <a16:creationId xmlns:a16="http://schemas.microsoft.com/office/drawing/2014/main" id="{8B2F49FF-D113-FFAB-EAC3-A1950B9F0ECB}"/>
              </a:ext>
            </a:extLst>
          </p:cNvPr>
          <p:cNvSpPr/>
          <p:nvPr/>
        </p:nvSpPr>
        <p:spPr>
          <a:xfrm>
            <a:off x="6479366" y="4702713"/>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sp>
        <p:nvSpPr>
          <p:cNvPr id="4" name="Rounded Rectangle 20">
            <a:extLst>
              <a:ext uri="{FF2B5EF4-FFF2-40B4-BE49-F238E27FC236}">
                <a16:creationId xmlns:a16="http://schemas.microsoft.com/office/drawing/2014/main" id="{6E14B35A-6716-A053-C02C-E1CD4300240E}"/>
              </a:ext>
              <a:ext uri="{C183D7F6-B498-43B3-948B-1728B52AA6E4}">
                <adec:decorative xmlns:adec="http://schemas.microsoft.com/office/drawing/2017/decorative" val="1"/>
              </a:ext>
            </a:extLst>
          </p:cNvPr>
          <p:cNvSpPr/>
          <p:nvPr/>
        </p:nvSpPr>
        <p:spPr>
          <a:xfrm>
            <a:off x="6096001" y="5241647"/>
            <a:ext cx="3908612"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 </a:t>
            </a:r>
          </a:p>
        </p:txBody>
      </p:sp>
      <p:pic>
        <p:nvPicPr>
          <p:cNvPr id="59" name="Picture 58">
            <a:extLst>
              <a:ext uri="{FF2B5EF4-FFF2-40B4-BE49-F238E27FC236}">
                <a16:creationId xmlns:a16="http://schemas.microsoft.com/office/drawing/2014/main" id="{661BC926-4795-6689-D63B-FE7E7FCB3BC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2848" y="5268463"/>
            <a:ext cx="231898" cy="232351"/>
          </a:xfrm>
          <a:prstGeom prst="rect">
            <a:avLst/>
          </a:prstGeom>
        </p:spPr>
      </p:pic>
      <p:sp>
        <p:nvSpPr>
          <p:cNvPr id="14" name="Rounded Rectangle 20">
            <a:extLst>
              <a:ext uri="{FF2B5EF4-FFF2-40B4-BE49-F238E27FC236}">
                <a16:creationId xmlns:a16="http://schemas.microsoft.com/office/drawing/2014/main" id="{7CB5E0BF-7C23-A3AF-81E5-F4298438BD9E}"/>
              </a:ext>
              <a:ext uri="{C183D7F6-B498-43B3-948B-1728B52AA6E4}">
                <adec:decorative xmlns:adec="http://schemas.microsoft.com/office/drawing/2017/decorative" val="1"/>
              </a:ext>
            </a:extLst>
          </p:cNvPr>
          <p:cNvSpPr/>
          <p:nvPr/>
        </p:nvSpPr>
        <p:spPr>
          <a:xfrm>
            <a:off x="6096000" y="5823212"/>
            <a:ext cx="4885545"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6" name="Arrow: Left-Right 15">
            <a:extLst>
              <a:ext uri="{FF2B5EF4-FFF2-40B4-BE49-F238E27FC236}">
                <a16:creationId xmlns:a16="http://schemas.microsoft.com/office/drawing/2014/main" id="{1DBE20EC-A63C-F458-1D02-6A028CCCC71F}"/>
              </a:ext>
              <a:ext uri="{C183D7F6-B498-43B3-948B-1728B52AA6E4}">
                <adec:decorative xmlns:adec="http://schemas.microsoft.com/office/drawing/2017/decorative" val="1"/>
              </a:ext>
            </a:extLst>
          </p:cNvPr>
          <p:cNvSpPr/>
          <p:nvPr/>
        </p:nvSpPr>
        <p:spPr bwMode="auto">
          <a:xfrm rot="5400000">
            <a:off x="9628070" y="4995880"/>
            <a:ext cx="1393610"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3406E9-EF27-3EA3-9961-644C720AA8BF}"/>
              </a:ext>
            </a:extLst>
          </p:cNvPr>
          <p:cNvSpPr/>
          <p:nvPr/>
        </p:nvSpPr>
        <p:spPr>
          <a:xfrm>
            <a:off x="10168345" y="4739697"/>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pic>
        <p:nvPicPr>
          <p:cNvPr id="7" name="Graphic 6">
            <a:extLst>
              <a:ext uri="{FF2B5EF4-FFF2-40B4-BE49-F238E27FC236}">
                <a16:creationId xmlns:a16="http://schemas.microsoft.com/office/drawing/2014/main" id="{129BBD76-292B-562B-599C-5264E462E60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6420" y="5846314"/>
            <a:ext cx="290157" cy="290157"/>
          </a:xfrm>
          <a:prstGeom prst="rect">
            <a:avLst/>
          </a:prstGeom>
        </p:spPr>
      </p:pic>
      <p:sp>
        <p:nvSpPr>
          <p:cNvPr id="18" name="Arrow: Left-Right 17">
            <a:extLst>
              <a:ext uri="{FF2B5EF4-FFF2-40B4-BE49-F238E27FC236}">
                <a16:creationId xmlns:a16="http://schemas.microsoft.com/office/drawing/2014/main" id="{315C98FE-923C-E824-EE44-3B423F6F2186}"/>
              </a:ext>
              <a:ext uri="{C183D7F6-B498-43B3-948B-1728B52AA6E4}">
                <adec:decorative xmlns:adec="http://schemas.microsoft.com/office/drawing/2017/decorative" val="1"/>
              </a:ext>
            </a:extLst>
          </p:cNvPr>
          <p:cNvSpPr/>
          <p:nvPr/>
        </p:nvSpPr>
        <p:spPr bwMode="auto">
          <a:xfrm rot="5400000">
            <a:off x="6445206" y="5594910"/>
            <a:ext cx="433382" cy="261057"/>
          </a:xfrm>
          <a:prstGeom prst="leftRightArrow">
            <a:avLst>
              <a:gd name="adj1" fmla="val 50002"/>
              <a:gd name="adj2" fmla="val 603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8E1BC0A0-E529-B76E-22C0-EC6EBD57285A}"/>
              </a:ext>
            </a:extLst>
          </p:cNvPr>
          <p:cNvSpPr txBox="1"/>
          <p:nvPr/>
        </p:nvSpPr>
        <p:spPr>
          <a:xfrm>
            <a:off x="6598339" y="5591713"/>
            <a:ext cx="181964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ADLS G2 Shortcuts</a:t>
            </a: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35A8C40-5D97-DACF-5D45-30B815D7CA0A}"/>
              </a:ext>
            </a:extLst>
          </p:cNvPr>
          <p:cNvSpPr txBox="1"/>
          <p:nvPr/>
        </p:nvSpPr>
        <p:spPr>
          <a:xfrm>
            <a:off x="6970212" y="5262396"/>
            <a:ext cx="841165"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OneLake</a:t>
            </a:r>
          </a:p>
        </p:txBody>
      </p:sp>
      <p:sp>
        <p:nvSpPr>
          <p:cNvPr id="20" name="TextBox 19">
            <a:extLst>
              <a:ext uri="{FF2B5EF4-FFF2-40B4-BE49-F238E27FC236}">
                <a16:creationId xmlns:a16="http://schemas.microsoft.com/office/drawing/2014/main" id="{FB4E6F9B-4EED-04D5-AE74-227F4F8A8669}"/>
              </a:ext>
            </a:extLst>
          </p:cNvPr>
          <p:cNvSpPr txBox="1"/>
          <p:nvPr/>
        </p:nvSpPr>
        <p:spPr>
          <a:xfrm>
            <a:off x="5095879" y="5871571"/>
            <a:ext cx="6763870" cy="26161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Azure Data Lake Storage Gen 2</a:t>
            </a:r>
            <a:r>
              <a:rPr kumimoji="0" lang="en-US" sz="1100" b="0" i="0" u="none" strike="noStrike" kern="0" cap="none" spc="0" normalizeH="0" baseline="0" noProof="0">
                <a:ln>
                  <a:noFill/>
                </a:ln>
                <a:solidFill>
                  <a:srgbClr val="000000"/>
                </a:solidFill>
                <a:effectLst/>
                <a:uLnTx/>
                <a:uFillTx/>
                <a:latin typeface="Segoe UI"/>
                <a:ea typeface="+mn-ea"/>
                <a:cs typeface="+mn-cs"/>
              </a:rPr>
              <a:t> </a:t>
            </a: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(ADLS G2)</a:t>
            </a:r>
          </a:p>
        </p:txBody>
      </p:sp>
      <p:sp>
        <p:nvSpPr>
          <p:cNvPr id="2" name="Oval 1">
            <a:extLst>
              <a:ext uri="{FF2B5EF4-FFF2-40B4-BE49-F238E27FC236}">
                <a16:creationId xmlns:a16="http://schemas.microsoft.com/office/drawing/2014/main" id="{D2D0DD77-EF26-B2F4-8B38-38D1FACEDA8D}"/>
              </a:ext>
            </a:extLst>
          </p:cNvPr>
          <p:cNvSpPr/>
          <p:nvPr/>
        </p:nvSpPr>
        <p:spPr>
          <a:xfrm>
            <a:off x="589919" y="481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4</a:t>
            </a:r>
          </a:p>
        </p:txBody>
      </p:sp>
      <p:sp>
        <p:nvSpPr>
          <p:cNvPr id="12" name="Oval 11">
            <a:extLst>
              <a:ext uri="{FF2B5EF4-FFF2-40B4-BE49-F238E27FC236}">
                <a16:creationId xmlns:a16="http://schemas.microsoft.com/office/drawing/2014/main" id="{E238E7B2-3F8F-0CBA-55DD-C91C8C69CB7D}"/>
              </a:ext>
            </a:extLst>
          </p:cNvPr>
          <p:cNvSpPr/>
          <p:nvPr/>
        </p:nvSpPr>
        <p:spPr>
          <a:xfrm>
            <a:off x="10168345" y="5253861"/>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4</a:t>
            </a:r>
          </a:p>
        </p:txBody>
      </p:sp>
    </p:spTree>
    <p:extLst>
      <p:ext uri="{BB962C8B-B14F-4D97-AF65-F5344CB8AC3E}">
        <p14:creationId xmlns:p14="http://schemas.microsoft.com/office/powerpoint/2010/main" val="366134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A70EE-D9CD-1B3F-4AA8-5E0E5901F1C9}"/>
              </a:ext>
            </a:extLst>
          </p:cNvPr>
          <p:cNvSpPr>
            <a:spLocks noGrp="1"/>
          </p:cNvSpPr>
          <p:nvPr>
            <p:ph type="title" idx="4294967295"/>
          </p:nvPr>
        </p:nvSpPr>
        <p:spPr>
          <a:xfrm>
            <a:off x="7199313" y="4038600"/>
            <a:ext cx="3528788"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4000"/>
              <a:t>Wrap-up, Q&amp;A, &amp; Feedback</a:t>
            </a:r>
          </a:p>
        </p:txBody>
      </p:sp>
    </p:spTree>
    <p:extLst>
      <p:ext uri="{BB962C8B-B14F-4D97-AF65-F5344CB8AC3E}">
        <p14:creationId xmlns:p14="http://schemas.microsoft.com/office/powerpoint/2010/main" val="3936229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394133"/>
            <a:ext cx="11018838" cy="1325563"/>
          </a:xfrm>
        </p:spPr>
        <p:txBody>
          <a:bodyPr/>
          <a:lstStyle/>
          <a:p>
            <a:pPr marL="0" indent="0">
              <a:buNone/>
            </a:pPr>
            <a:r>
              <a:rPr lang="en-US"/>
              <a:t>Thank you for attending! Check out the additional challenges throughout the modules, and the Extras module with unique add-ons.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a:solidFill>
            <a:schemeClr val="tx2"/>
          </a:solidFill>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62716"/>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a:solidFill>
            <a:srgbClr val="B9DCD2"/>
          </a:solidFill>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826678"/>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a:solidFill>
            <a:srgbClr val="B9DCD2"/>
          </a:solidFill>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grpFill/>
            <a:ln w="1587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4894770"/>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a:solidFill>
            <a:srgbClr val="B9DCD2"/>
          </a:solidFill>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596285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ABE23912-157D-4190-9475-BA36A5D8C1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41061" y="2664162"/>
            <a:ext cx="3995284" cy="3995284"/>
          </a:xfrm>
          <a:prstGeom prst="rect">
            <a:avLst/>
          </a:prstGeom>
        </p:spPr>
      </p:pic>
    </p:spTree>
    <p:extLst>
      <p:ext uri="{BB962C8B-B14F-4D97-AF65-F5344CB8AC3E}">
        <p14:creationId xmlns:p14="http://schemas.microsoft.com/office/powerpoint/2010/main" val="4738830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FF1F-7330-BA22-0661-12293D3AEC58}"/>
            </a:ext>
          </a:extLst>
        </p:cNvPr>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5C159471-5BCD-90DC-D827-4926E0C01AFF}"/>
              </a:ext>
            </a:extLst>
          </p:cNvPr>
          <p:cNvGraphicFramePr>
            <a:graphicFrameLocks/>
          </p:cNvGraphicFramePr>
          <p:nvPr/>
        </p:nvGraphicFramePr>
        <p:xfrm>
          <a:off x="5946314" y="1210161"/>
          <a:ext cx="5721795" cy="5203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Vertical Text Placeholder 3">
            <a:extLst>
              <a:ext uri="{FF2B5EF4-FFF2-40B4-BE49-F238E27FC236}">
                <a16:creationId xmlns:a16="http://schemas.microsoft.com/office/drawing/2014/main" id="{F8043E9B-0C7E-B9BB-8C01-8FA425F912ED}"/>
              </a:ext>
            </a:extLst>
          </p:cNvPr>
          <p:cNvSpPr txBox="1">
            <a:spLocks/>
          </p:cNvSpPr>
          <p:nvPr/>
        </p:nvSpPr>
        <p:spPr>
          <a:xfrm rot="16200000">
            <a:off x="8606290" y="-2182973"/>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Half Day Schedule</a:t>
            </a:r>
          </a:p>
        </p:txBody>
      </p:sp>
    </p:spTree>
    <p:extLst>
      <p:ext uri="{BB962C8B-B14F-4D97-AF65-F5344CB8AC3E}">
        <p14:creationId xmlns:p14="http://schemas.microsoft.com/office/powerpoint/2010/main" val="46501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2B09A-6760-94C8-93B4-562849DEC903}"/>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4C3B69-70B1-BCD1-8EE3-87F7CA3A89F2}"/>
              </a:ext>
            </a:extLst>
          </p:cNvPr>
          <p:cNvGraphicFramePr>
            <a:graphicFrameLocks/>
          </p:cNvGraphicFramePr>
          <p:nvPr/>
        </p:nvGraphicFramePr>
        <p:xfrm>
          <a:off x="5759068" y="1339403"/>
          <a:ext cx="5977814" cy="5118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Vertical Text Placeholder 3">
            <a:extLst>
              <a:ext uri="{FF2B5EF4-FFF2-40B4-BE49-F238E27FC236}">
                <a16:creationId xmlns:a16="http://schemas.microsoft.com/office/drawing/2014/main" id="{5373A486-2A44-2193-CB2F-BD373EA2A46B}"/>
              </a:ext>
            </a:extLst>
          </p:cNvPr>
          <p:cNvSpPr txBox="1">
            <a:spLocks/>
          </p:cNvSpPr>
          <p:nvPr/>
        </p:nvSpPr>
        <p:spPr>
          <a:xfrm rot="16200000">
            <a:off x="8381395" y="-2242428"/>
            <a:ext cx="733158" cy="6317087"/>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3 Day Lunch &amp; Learn</a:t>
            </a:r>
          </a:p>
        </p:txBody>
      </p:sp>
    </p:spTree>
    <p:extLst>
      <p:ext uri="{BB962C8B-B14F-4D97-AF65-F5344CB8AC3E}">
        <p14:creationId xmlns:p14="http://schemas.microsoft.com/office/powerpoint/2010/main" val="23604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7FBC3-2936-203F-6E0C-8D84CA727E28}"/>
              </a:ext>
            </a:extLst>
          </p:cNvPr>
          <p:cNvSpPr>
            <a:spLocks noGrp="1"/>
          </p:cNvSpPr>
          <p:nvPr>
            <p:ph type="title" idx="4294967295"/>
          </p:nvPr>
        </p:nvSpPr>
        <p:spPr>
          <a:xfrm>
            <a:off x="7199312" y="4038600"/>
            <a:ext cx="3928033"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Microsoft Fabric Overview</a:t>
            </a:r>
          </a:p>
        </p:txBody>
      </p:sp>
    </p:spTree>
    <p:extLst>
      <p:ext uri="{BB962C8B-B14F-4D97-AF65-F5344CB8AC3E}">
        <p14:creationId xmlns:p14="http://schemas.microsoft.com/office/powerpoint/2010/main" val="194929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1460-BE1C-1FF7-3E6D-2BFE339796F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0B1A14F-F2F8-9188-C014-58FC3BEDF200}"/>
              </a:ext>
            </a:extLst>
          </p:cNvPr>
          <p:cNvSpPr>
            <a:spLocks noGrp="1"/>
          </p:cNvSpPr>
          <p:nvPr>
            <p:ph type="subTitle" idx="1"/>
          </p:nvPr>
        </p:nvSpPr>
        <p:spPr/>
        <p:txBody>
          <a:bodyPr/>
          <a:lstStyle/>
          <a:p>
            <a:r>
              <a:rPr lang="en-US" sz="180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600">
              <a:solidFill>
                <a:srgbClr val="2F2F2F"/>
              </a:solidFill>
            </a:endParaRPr>
          </a:p>
          <a:p>
            <a:endParaRPr lang="en-US"/>
          </a:p>
        </p:txBody>
      </p:sp>
      <p:sp>
        <p:nvSpPr>
          <p:cNvPr id="4" name="Text Placeholder 3">
            <a:extLst>
              <a:ext uri="{FF2B5EF4-FFF2-40B4-BE49-F238E27FC236}">
                <a16:creationId xmlns:a16="http://schemas.microsoft.com/office/drawing/2014/main" id="{03888E3F-2DE1-E816-27D1-56860983325E}"/>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50" normalizeH="0" baseline="0" noProof="0">
                <a:ln w="3175">
                  <a:noFill/>
                </a:ln>
                <a:solidFill>
                  <a:srgbClr val="117865"/>
                </a:solidFill>
                <a:effectLst/>
                <a:uLnTx/>
                <a:uFillTx/>
                <a:latin typeface="+mj-lt"/>
                <a:ea typeface="+mn-ea"/>
                <a:cs typeface="Segoe UI" pitchFamily="34" charset="0"/>
              </a:rPr>
              <a:t>Microsoft Fabric does it all—in a unified solution</a:t>
            </a:r>
            <a:endPar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5" name="Footer Placeholder 4">
            <a:extLst>
              <a:ext uri="{FF2B5EF4-FFF2-40B4-BE49-F238E27FC236}">
                <a16:creationId xmlns:a16="http://schemas.microsoft.com/office/drawing/2014/main" id="{AC8B3B00-C5CF-BCA0-49F4-7BF25D011621}"/>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763E1541-90C8-60B1-BC15-940C6DE2AAD5}"/>
              </a:ext>
            </a:extLst>
          </p:cNvPr>
          <p:cNvSpPr>
            <a:spLocks noGrp="1"/>
          </p:cNvSpPr>
          <p:nvPr>
            <p:ph type="sldNum" sz="quarter" idx="25"/>
          </p:nvPr>
        </p:nvSpPr>
        <p:spPr/>
        <p:txBody>
          <a:bodyPr/>
          <a:lstStyle/>
          <a:p>
            <a:fld id="{B1356FBF-028C-F74E-A7B4-9B8ED246DD1B}" type="slidenum">
              <a:rPr lang="en-US" smtClean="0"/>
              <a:pPr/>
              <a:t>9</a:t>
            </a:fld>
            <a:endParaRPr lang="en-US"/>
          </a:p>
        </p:txBody>
      </p:sp>
      <p:sp>
        <p:nvSpPr>
          <p:cNvPr id="50" name="Rounded Rectangle 106">
            <a:extLst>
              <a:ext uri="{FF2B5EF4-FFF2-40B4-BE49-F238E27FC236}">
                <a16:creationId xmlns:a16="http://schemas.microsoft.com/office/drawing/2014/main" id="{E3C30882-6D35-DE1E-ED1C-947F612C7555}"/>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Graphic 50" descr="Power BI Logo">
            <a:extLst>
              <a:ext uri="{FF2B5EF4-FFF2-40B4-BE49-F238E27FC236}">
                <a16:creationId xmlns:a16="http://schemas.microsoft.com/office/drawing/2014/main" id="{9D442E0A-0D63-12B9-F2E9-E727ACA632C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83470" y="2744610"/>
            <a:ext cx="548640" cy="548640"/>
          </a:xfrm>
          <a:prstGeom prst="rect">
            <a:avLst/>
          </a:prstGeom>
        </p:spPr>
      </p:pic>
      <p:sp>
        <p:nvSpPr>
          <p:cNvPr id="52" name="Rounded Rectangle 84">
            <a:extLst>
              <a:ext uri="{FF2B5EF4-FFF2-40B4-BE49-F238E27FC236}">
                <a16:creationId xmlns:a16="http://schemas.microsoft.com/office/drawing/2014/main" id="{25FA7B87-E728-1F3B-E59C-CF7CF143AD9E}"/>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ounded Rectangle 92">
            <a:extLst>
              <a:ext uri="{FF2B5EF4-FFF2-40B4-BE49-F238E27FC236}">
                <a16:creationId xmlns:a16="http://schemas.microsoft.com/office/drawing/2014/main" id="{C8FB3FA5-9BBF-3303-3260-0ECB2B877403}"/>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ounded Rectangle 98">
            <a:extLst>
              <a:ext uri="{FF2B5EF4-FFF2-40B4-BE49-F238E27FC236}">
                <a16:creationId xmlns:a16="http://schemas.microsoft.com/office/drawing/2014/main" id="{44C8EA29-3C71-AA2D-4752-91703585991A}"/>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ounded Rectangle 102">
            <a:extLst>
              <a:ext uri="{FF2B5EF4-FFF2-40B4-BE49-F238E27FC236}">
                <a16:creationId xmlns:a16="http://schemas.microsoft.com/office/drawing/2014/main" id="{5591324E-BFBE-9261-6BA1-192769F44495}"/>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ounded Rectangle 106">
            <a:extLst>
              <a:ext uri="{FF2B5EF4-FFF2-40B4-BE49-F238E27FC236}">
                <a16:creationId xmlns:a16="http://schemas.microsoft.com/office/drawing/2014/main" id="{E6CCCA16-3160-9B2C-7555-FBC671209421}"/>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ounded Rectangle 75">
            <a:extLst>
              <a:ext uri="{FF2B5EF4-FFF2-40B4-BE49-F238E27FC236}">
                <a16:creationId xmlns:a16="http://schemas.microsoft.com/office/drawing/2014/main" id="{74C435DA-6157-1B4B-6115-FFAA5CD951DD}"/>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8" name="Picture 57" descr="Data Factory Logo">
            <a:extLst>
              <a:ext uri="{FF2B5EF4-FFF2-40B4-BE49-F238E27FC236}">
                <a16:creationId xmlns:a16="http://schemas.microsoft.com/office/drawing/2014/main" id="{D347E26F-A4EB-92D0-C0C0-DB92E4B35F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70346" y="2802468"/>
            <a:ext cx="456310" cy="457200"/>
          </a:xfrm>
          <a:prstGeom prst="rect">
            <a:avLst/>
          </a:prstGeom>
        </p:spPr>
      </p:pic>
      <p:sp>
        <p:nvSpPr>
          <p:cNvPr id="59" name="Text Placeholder 2">
            <a:extLst>
              <a:ext uri="{FF2B5EF4-FFF2-40B4-BE49-F238E27FC236}">
                <a16:creationId xmlns:a16="http://schemas.microsoft.com/office/drawing/2014/main" id="{08124ED0-1095-3CA8-9EF9-92593426F52B}"/>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Integration</a:t>
            </a:r>
            <a:endParaRPr lang="en-US" sz="1200" b="1">
              <a:solidFill>
                <a:srgbClr val="117865"/>
              </a:solidFill>
              <a:latin typeface="Segoe UI"/>
            </a:endParaRPr>
          </a:p>
        </p:txBody>
      </p:sp>
      <p:sp>
        <p:nvSpPr>
          <p:cNvPr id="60" name="Text Placeholder 2">
            <a:extLst>
              <a:ext uri="{FF2B5EF4-FFF2-40B4-BE49-F238E27FC236}">
                <a16:creationId xmlns:a16="http://schemas.microsoft.com/office/drawing/2014/main" id="{64F35144-3825-7265-68BD-F0CE6B529F69}"/>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Factory</a:t>
            </a:r>
            <a:endParaRPr lang="en-US" sz="1100">
              <a:solidFill>
                <a:srgbClr val="2F2F2F"/>
              </a:solidFill>
              <a:latin typeface="Segoe UI"/>
            </a:endParaRPr>
          </a:p>
        </p:txBody>
      </p:sp>
      <p:pic>
        <p:nvPicPr>
          <p:cNvPr id="61" name="Picture 60" descr="Synapse Spark Logo">
            <a:extLst>
              <a:ext uri="{FF2B5EF4-FFF2-40B4-BE49-F238E27FC236}">
                <a16:creationId xmlns:a16="http://schemas.microsoft.com/office/drawing/2014/main" id="{7973CEF1-1C0E-87E1-2310-0C0C9326A9E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602387" y="2802468"/>
            <a:ext cx="456310" cy="457200"/>
          </a:xfrm>
          <a:prstGeom prst="rect">
            <a:avLst/>
          </a:prstGeom>
        </p:spPr>
      </p:pic>
      <p:sp>
        <p:nvSpPr>
          <p:cNvPr id="62" name="Text Placeholder 2">
            <a:extLst>
              <a:ext uri="{FF2B5EF4-FFF2-40B4-BE49-F238E27FC236}">
                <a16:creationId xmlns:a16="http://schemas.microsoft.com/office/drawing/2014/main" id="{797A14CB-FC16-C403-928B-F81FE9307DB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Engineering</a:t>
            </a:r>
            <a:endParaRPr lang="en-US" sz="1200" b="1">
              <a:solidFill>
                <a:srgbClr val="117865"/>
              </a:solidFill>
              <a:latin typeface="Segoe UI"/>
            </a:endParaRPr>
          </a:p>
        </p:txBody>
      </p:sp>
      <p:sp>
        <p:nvSpPr>
          <p:cNvPr id="63" name="Text Placeholder 2">
            <a:extLst>
              <a:ext uri="{FF2B5EF4-FFF2-40B4-BE49-F238E27FC236}">
                <a16:creationId xmlns:a16="http://schemas.microsoft.com/office/drawing/2014/main" id="{3FF5C04A-7D2B-2F97-0C34-A86F48979D6A}"/>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4" name="Picture 63" descr="Synapse Logo">
            <a:extLst>
              <a:ext uri="{FF2B5EF4-FFF2-40B4-BE49-F238E27FC236}">
                <a16:creationId xmlns:a16="http://schemas.microsoft.com/office/drawing/2014/main" id="{B364D6D1-F1EF-45ED-B846-9FD73C19002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234199" y="2810765"/>
            <a:ext cx="456310" cy="457200"/>
          </a:xfrm>
          <a:prstGeom prst="rect">
            <a:avLst/>
          </a:prstGeom>
        </p:spPr>
      </p:pic>
      <p:sp>
        <p:nvSpPr>
          <p:cNvPr id="65" name="Text Placeholder 2">
            <a:extLst>
              <a:ext uri="{FF2B5EF4-FFF2-40B4-BE49-F238E27FC236}">
                <a16:creationId xmlns:a16="http://schemas.microsoft.com/office/drawing/2014/main" id="{A4430F2C-7097-6FE5-3E82-9E9EE2277E90}"/>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Warehouse</a:t>
            </a:r>
            <a:endParaRPr lang="en-US" sz="1200" b="1">
              <a:solidFill>
                <a:srgbClr val="117865"/>
              </a:solidFill>
              <a:latin typeface="Segoe UI"/>
            </a:endParaRPr>
          </a:p>
        </p:txBody>
      </p:sp>
      <p:sp>
        <p:nvSpPr>
          <p:cNvPr id="66" name="Text Placeholder 2">
            <a:extLst>
              <a:ext uri="{FF2B5EF4-FFF2-40B4-BE49-F238E27FC236}">
                <a16:creationId xmlns:a16="http://schemas.microsoft.com/office/drawing/2014/main" id="{60F13824-9F17-FFA7-DB5C-5484A4590AF9}"/>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7" name="Picture 66" descr="Azure AI Logo">
            <a:extLst>
              <a:ext uri="{FF2B5EF4-FFF2-40B4-BE49-F238E27FC236}">
                <a16:creationId xmlns:a16="http://schemas.microsoft.com/office/drawing/2014/main" id="{3EBDBF94-943C-43BB-2730-44A8D3AEB12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866011" y="2802468"/>
            <a:ext cx="456310" cy="457200"/>
          </a:xfrm>
          <a:prstGeom prst="rect">
            <a:avLst/>
          </a:prstGeom>
        </p:spPr>
      </p:pic>
      <p:sp>
        <p:nvSpPr>
          <p:cNvPr id="68" name="Text Placeholder 2">
            <a:extLst>
              <a:ext uri="{FF2B5EF4-FFF2-40B4-BE49-F238E27FC236}">
                <a16:creationId xmlns:a16="http://schemas.microsoft.com/office/drawing/2014/main" id="{647A88EA-03D6-2788-C4FD-D3DCB18C6222}"/>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Science</a:t>
            </a:r>
            <a:endParaRPr lang="en-US" sz="1200" b="1">
              <a:solidFill>
                <a:srgbClr val="117865"/>
              </a:solidFill>
              <a:latin typeface="Segoe UI"/>
            </a:endParaRPr>
          </a:p>
        </p:txBody>
      </p:sp>
      <p:sp>
        <p:nvSpPr>
          <p:cNvPr id="69" name="Text Placeholder 2">
            <a:extLst>
              <a:ext uri="{FF2B5EF4-FFF2-40B4-BE49-F238E27FC236}">
                <a16:creationId xmlns:a16="http://schemas.microsoft.com/office/drawing/2014/main" id="{5E041ADF-5DDF-D0E9-3195-31AA5A0D7BBA}"/>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70" name="Picture 69" descr="Data Explorer Logo">
            <a:extLst>
              <a:ext uri="{FF2B5EF4-FFF2-40B4-BE49-F238E27FC236}">
                <a16:creationId xmlns:a16="http://schemas.microsoft.com/office/drawing/2014/main" id="{7FB5432A-92C0-84C7-B4C7-01895C2988E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497823" y="2790330"/>
            <a:ext cx="456310" cy="457200"/>
          </a:xfrm>
          <a:prstGeom prst="rect">
            <a:avLst/>
          </a:prstGeom>
        </p:spPr>
      </p:pic>
      <p:sp>
        <p:nvSpPr>
          <p:cNvPr id="71" name="Text Placeholder 2">
            <a:extLst>
              <a:ext uri="{FF2B5EF4-FFF2-40B4-BE49-F238E27FC236}">
                <a16:creationId xmlns:a16="http://schemas.microsoft.com/office/drawing/2014/main" id="{8531BC30-84DA-1928-95D0-A2FC404C882B}"/>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Real Time Analytics</a:t>
            </a:r>
            <a:endParaRPr lang="en-US" sz="1200" b="1">
              <a:solidFill>
                <a:srgbClr val="117865"/>
              </a:solidFill>
              <a:latin typeface="Segoe UI"/>
            </a:endParaRPr>
          </a:p>
        </p:txBody>
      </p:sp>
      <p:sp>
        <p:nvSpPr>
          <p:cNvPr id="72" name="Text Placeholder 2">
            <a:extLst>
              <a:ext uri="{FF2B5EF4-FFF2-40B4-BE49-F238E27FC236}">
                <a16:creationId xmlns:a16="http://schemas.microsoft.com/office/drawing/2014/main" id="{3DF84446-8BD9-D549-3E62-F663E701A096}"/>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sp>
        <p:nvSpPr>
          <p:cNvPr id="73" name="Text Placeholder 2">
            <a:extLst>
              <a:ext uri="{FF2B5EF4-FFF2-40B4-BE49-F238E27FC236}">
                <a16:creationId xmlns:a16="http://schemas.microsoft.com/office/drawing/2014/main" id="{FB312DA6-AE38-27DE-9680-6CA72788A539}"/>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Business Intelligence</a:t>
            </a:r>
            <a:endParaRPr lang="en-US" sz="1200" b="1">
              <a:solidFill>
                <a:srgbClr val="117865"/>
              </a:solidFill>
              <a:latin typeface="Segoe UI"/>
            </a:endParaRPr>
          </a:p>
        </p:txBody>
      </p:sp>
      <p:sp>
        <p:nvSpPr>
          <p:cNvPr id="74" name="Text Placeholder 2">
            <a:extLst>
              <a:ext uri="{FF2B5EF4-FFF2-40B4-BE49-F238E27FC236}">
                <a16:creationId xmlns:a16="http://schemas.microsoft.com/office/drawing/2014/main" id="{74D7CE18-B0A0-C46A-08B1-1B39188508FE}"/>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Power BI</a:t>
            </a:r>
            <a:endParaRPr lang="en-US" sz="1100">
              <a:solidFill>
                <a:srgbClr val="2F2F2F"/>
              </a:solidFill>
              <a:latin typeface="Segoe UI"/>
            </a:endParaRPr>
          </a:p>
        </p:txBody>
      </p:sp>
      <p:sp>
        <p:nvSpPr>
          <p:cNvPr id="75" name="Rounded Rectangle 112">
            <a:extLst>
              <a:ext uri="{FF2B5EF4-FFF2-40B4-BE49-F238E27FC236}">
                <a16:creationId xmlns:a16="http://schemas.microsoft.com/office/drawing/2014/main" id="{57A949CD-D2C6-C725-F11D-6AA60775B080}"/>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Text Placeholder 2">
            <a:extLst>
              <a:ext uri="{FF2B5EF4-FFF2-40B4-BE49-F238E27FC236}">
                <a16:creationId xmlns:a16="http://schemas.microsoft.com/office/drawing/2014/main" id="{4D416BFF-994C-7442-A300-59B8C8724555}"/>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UNIFIED</a:t>
            </a:r>
            <a:endParaRPr lang="en-US" sz="1200" b="1">
              <a:solidFill>
                <a:srgbClr val="117865"/>
              </a:solidFill>
              <a:latin typeface="Segoe UI"/>
            </a:endParaRPr>
          </a:p>
        </p:txBody>
      </p:sp>
      <p:sp>
        <p:nvSpPr>
          <p:cNvPr id="77" name="Text Placeholder 2">
            <a:extLst>
              <a:ext uri="{FF2B5EF4-FFF2-40B4-BE49-F238E27FC236}">
                <a16:creationId xmlns:a16="http://schemas.microsoft.com/office/drawing/2014/main" id="{A0F94C52-2809-587E-297F-00E10C6770A4}"/>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SaaS product experience</a:t>
            </a:r>
            <a:endParaRPr lang="en-US" sz="1100">
              <a:solidFill>
                <a:srgbClr val="2F2F2F"/>
              </a:solidFill>
              <a:latin typeface="Segoe UI"/>
            </a:endParaRPr>
          </a:p>
        </p:txBody>
      </p:sp>
      <p:sp>
        <p:nvSpPr>
          <p:cNvPr id="78" name="Rounded Rectangle 110">
            <a:extLst>
              <a:ext uri="{FF2B5EF4-FFF2-40B4-BE49-F238E27FC236}">
                <a16:creationId xmlns:a16="http://schemas.microsoft.com/office/drawing/2014/main" id="{4E0E5217-5204-E7D6-3C23-AC2D5EA4CE8C}"/>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OneLake Logo">
            <a:extLst>
              <a:ext uri="{FF2B5EF4-FFF2-40B4-BE49-F238E27FC236}">
                <a16:creationId xmlns:a16="http://schemas.microsoft.com/office/drawing/2014/main" id="{A5B9C2E9-CFEB-BF54-1C40-D10A62204F6A}"/>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08849" y="4728378"/>
            <a:ext cx="285237" cy="285795"/>
          </a:xfrm>
          <a:prstGeom prst="rect">
            <a:avLst/>
          </a:prstGeom>
        </p:spPr>
      </p:pic>
      <p:sp>
        <p:nvSpPr>
          <p:cNvPr id="80" name="Text Placeholder 2">
            <a:extLst>
              <a:ext uri="{FF2B5EF4-FFF2-40B4-BE49-F238E27FC236}">
                <a16:creationId xmlns:a16="http://schemas.microsoft.com/office/drawing/2014/main" id="{A763C766-5774-11B2-E4A3-51144EDA1110}"/>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latin typeface="Segoe UI"/>
            </a:endParaRPr>
          </a:p>
        </p:txBody>
      </p:sp>
      <p:sp>
        <p:nvSpPr>
          <p:cNvPr id="81" name="Text Placeholder 2">
            <a:extLst>
              <a:ext uri="{FF2B5EF4-FFF2-40B4-BE49-F238E27FC236}">
                <a16:creationId xmlns:a16="http://schemas.microsoft.com/office/drawing/2014/main" id="{369D37D5-F818-5D5E-6318-6A5A4FFB28C8}"/>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latin typeface="Segoe UI"/>
            </a:endParaRPr>
          </a:p>
        </p:txBody>
      </p:sp>
      <p:pic>
        <p:nvPicPr>
          <p:cNvPr id="82" name="Picture 81" descr="A picture containing graphics, colorfulness, graphic design, creativity&#10;&#10;Description automatically generated">
            <a:extLst>
              <a:ext uri="{FF2B5EF4-FFF2-40B4-BE49-F238E27FC236}">
                <a16:creationId xmlns:a16="http://schemas.microsoft.com/office/drawing/2014/main" id="{816CE10D-824F-0B47-2C42-63450A1F2F2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37950" y="2744610"/>
            <a:ext cx="557897" cy="557897"/>
          </a:xfrm>
          <a:prstGeom prst="rect">
            <a:avLst/>
          </a:prstGeom>
        </p:spPr>
      </p:pic>
      <p:sp>
        <p:nvSpPr>
          <p:cNvPr id="83" name="Text Placeholder 2">
            <a:extLst>
              <a:ext uri="{FF2B5EF4-FFF2-40B4-BE49-F238E27FC236}">
                <a16:creationId xmlns:a16="http://schemas.microsoft.com/office/drawing/2014/main" id="{73C57F9E-D58D-7C41-01F4-0F3FE141B3C9}"/>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Observability</a:t>
            </a:r>
            <a:endParaRPr lang="en-US" sz="1200" b="1">
              <a:solidFill>
                <a:srgbClr val="117865"/>
              </a:solidFill>
              <a:latin typeface="Segoe UI"/>
            </a:endParaRPr>
          </a:p>
        </p:txBody>
      </p:sp>
      <p:sp>
        <p:nvSpPr>
          <p:cNvPr id="84" name="Text Placeholder 2">
            <a:extLst>
              <a:ext uri="{FF2B5EF4-FFF2-40B4-BE49-F238E27FC236}">
                <a16:creationId xmlns:a16="http://schemas.microsoft.com/office/drawing/2014/main" id="{092634E2-6BA4-78AF-F552-20E8B9DC4E0E}"/>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Activator</a:t>
            </a:r>
          </a:p>
        </p:txBody>
      </p:sp>
      <p:sp>
        <p:nvSpPr>
          <p:cNvPr id="85" name="Text Placeholder 2">
            <a:extLst>
              <a:ext uri="{FF2B5EF4-FFF2-40B4-BE49-F238E27FC236}">
                <a16:creationId xmlns:a16="http://schemas.microsoft.com/office/drawing/2014/main" id="{9DD4A58C-D887-4FED-9232-DA1199278663}"/>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Security and governance</a:t>
            </a:r>
            <a:endParaRPr lang="en-US" sz="1100">
              <a:solidFill>
                <a:srgbClr val="2F2F2F"/>
              </a:solidFill>
              <a:latin typeface="Segoe UI"/>
            </a:endParaRPr>
          </a:p>
        </p:txBody>
      </p:sp>
      <p:sp>
        <p:nvSpPr>
          <p:cNvPr id="86" name="Text Placeholder 2">
            <a:extLst>
              <a:ext uri="{FF2B5EF4-FFF2-40B4-BE49-F238E27FC236}">
                <a16:creationId xmlns:a16="http://schemas.microsoft.com/office/drawing/2014/main" id="{A8E21AE5-6746-7F24-991E-FF52FE29EB9A}"/>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Compute and storage</a:t>
            </a:r>
            <a:endParaRPr lang="en-US" sz="1100">
              <a:solidFill>
                <a:srgbClr val="2F2F2F"/>
              </a:solidFill>
              <a:latin typeface="Segoe UI"/>
            </a:endParaRPr>
          </a:p>
        </p:txBody>
      </p:sp>
      <p:sp>
        <p:nvSpPr>
          <p:cNvPr id="87" name="Text Placeholder 2">
            <a:extLst>
              <a:ext uri="{FF2B5EF4-FFF2-40B4-BE49-F238E27FC236}">
                <a16:creationId xmlns:a16="http://schemas.microsoft.com/office/drawing/2014/main" id="{EBB07E42-756E-DC47-138D-B64C5C454082}"/>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Business model</a:t>
            </a:r>
            <a:endParaRPr lang="en-US" sz="1100">
              <a:solidFill>
                <a:srgbClr val="2F2F2F"/>
              </a:solidFill>
              <a:latin typeface="Segoe UI"/>
            </a:endParaRPr>
          </a:p>
        </p:txBody>
      </p:sp>
      <p:cxnSp>
        <p:nvCxnSpPr>
          <p:cNvPr id="88" name="Straight Connector 87">
            <a:extLst>
              <a:ext uri="{FF2B5EF4-FFF2-40B4-BE49-F238E27FC236}">
                <a16:creationId xmlns:a16="http://schemas.microsoft.com/office/drawing/2014/main" id="{6438D9F3-730B-D16F-55C0-03DD1A5048DC}"/>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35C182F4-6ACC-5653-95B5-F67CB51E4A42}"/>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E7850105-96DF-115C-AD47-ECDDA9E7C981}"/>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noFill/>
          <a:ln w="28575" cap="flat" cmpd="sng" algn="ctr">
            <a:solidFill>
              <a:srgbClr val="117865"/>
            </a:solidFill>
            <a:prstDash val="solid"/>
            <a:headEnd type="none" w="lg" len="med"/>
            <a:tailEnd type="none" w="lg" len="med"/>
          </a:ln>
          <a:effectLst/>
        </p:spPr>
      </p:cxnSp>
    </p:spTree>
    <p:extLst>
      <p:ext uri="{BB962C8B-B14F-4D97-AF65-F5344CB8AC3E}">
        <p14:creationId xmlns:p14="http://schemas.microsoft.com/office/powerpoint/2010/main" val="1249801287"/>
      </p:ext>
    </p:extLst>
  </p:cSld>
  <p:clrMapOvr>
    <a:masterClrMapping/>
  </p:clrMapOvr>
</p:sld>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5.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teal_Feb_2021.potx" id="{BE972723-4C7E-4010-B1DD-8C8DFD863087}" vid="{C339866F-F61E-4C1F-93CB-7F693584099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52B7CC3-D852-4B37-A0AB-7C4D181F6D9C}">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EAB35E2-698A-487E-A9DB-FBD4EE0FB3D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8769998-E874-4B5A-9164-12CB1EB05C8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Title Slides</Template>
  <TotalTime>87</TotalTime>
  <Words>4356</Words>
  <Application>Microsoft Office PowerPoint</Application>
  <PresentationFormat>Widescreen</PresentationFormat>
  <Paragraphs>657</Paragraphs>
  <Slides>55</Slides>
  <Notes>22</Notes>
  <HiddenSlides>0</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55</vt:i4>
      </vt:variant>
    </vt:vector>
  </HeadingPairs>
  <TitlesOfParts>
    <vt:vector size="78" baseType="lpstr">
      <vt:lpstr>Arial</vt:lpstr>
      <vt:lpstr>Calibri</vt:lpstr>
      <vt:lpstr>Calibri Light</vt:lpstr>
      <vt:lpstr>Consolas</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vt:lpstr>
      <vt:lpstr>Segoe UI Semibold</vt:lpstr>
      <vt:lpstr>Segoe UI Semilight</vt:lpstr>
      <vt:lpstr>Times New Roman</vt:lpstr>
      <vt:lpstr>Wingdings</vt:lpstr>
      <vt:lpstr>Title Slides</vt:lpstr>
      <vt:lpstr>4_White Template</vt:lpstr>
      <vt:lpstr>Section Title Slides</vt:lpstr>
      <vt:lpstr>1_Title Slides</vt:lpstr>
      <vt:lpstr>White Template</vt:lpstr>
      <vt:lpstr>Real-time Analytics End-to-End Workshop</vt:lpstr>
      <vt:lpstr>PowerPoint Presentation</vt:lpstr>
      <vt:lpstr>Welcome</vt:lpstr>
      <vt:lpstr>PowerPoint Presentation</vt:lpstr>
      <vt:lpstr>PowerPoint Presentation</vt:lpstr>
      <vt:lpstr>PowerPoint Presentation</vt:lpstr>
      <vt:lpstr>PowerPoint Presentation</vt:lpstr>
      <vt:lpstr>Microsoft Fabric Overview</vt:lpstr>
      <vt:lpstr>Microsoft Fabric does it all—in a unified solution</vt:lpstr>
      <vt:lpstr>Empower your data professionals to move faster and unlock more value from your data</vt:lpstr>
      <vt:lpstr>The Workshop</vt:lpstr>
      <vt:lpstr>Scenario Overview</vt:lpstr>
      <vt:lpstr>PowerPoint Presentation</vt:lpstr>
      <vt:lpstr>Lab Environments</vt:lpstr>
      <vt:lpstr>Lab Environments</vt:lpstr>
      <vt:lpstr>PowerPoint Presentation</vt:lpstr>
      <vt:lpstr>Common Real-time Analytics Patterns</vt:lpstr>
      <vt:lpstr>PowerPoint Presentation</vt:lpstr>
      <vt:lpstr>PowerPoint Presentation</vt:lpstr>
      <vt:lpstr>PowerPoint Presentation</vt:lpstr>
      <vt:lpstr>Module 0 – Introduction &amp; Setup</vt:lpstr>
      <vt:lpstr>PowerPoint Presentation</vt:lpstr>
      <vt:lpstr>PowerPoint Presentation</vt:lpstr>
      <vt:lpstr>Module 1 – KQL Database Setup</vt:lpstr>
      <vt:lpstr>PowerPoint Presentation</vt:lpstr>
      <vt:lpstr>PowerPoint Presentation</vt:lpstr>
      <vt:lpstr>PowerPoint Presentation</vt:lpstr>
      <vt:lpstr>PowerPoint Presentation</vt:lpstr>
      <vt:lpstr>PowerPoint Presentation</vt:lpstr>
      <vt:lpstr>Module 2 – KQL Querysets</vt:lpstr>
      <vt:lpstr>PowerPoint Presentation</vt:lpstr>
      <vt:lpstr>Power BI: The bridge between data and decisions</vt:lpstr>
      <vt:lpstr>Module 3 – Reports in Power BI</vt:lpstr>
      <vt:lpstr>PowerPoint Presentation</vt:lpstr>
      <vt:lpstr>Trigger actions on all your data, from one place</vt:lpstr>
      <vt:lpstr>Module 4 – Data Activator</vt:lpstr>
      <vt:lpstr>PowerPoint Presentation</vt:lpstr>
      <vt:lpstr>Common Data Warehouse Patterns</vt:lpstr>
      <vt:lpstr>Key Capabilities</vt:lpstr>
      <vt:lpstr>PowerPoint Presentation</vt:lpstr>
      <vt:lpstr>Module 5 – Data Warehouse</vt:lpstr>
      <vt:lpstr>PowerPoint Presentation</vt:lpstr>
      <vt:lpstr>Common Lakehouse Architecture</vt:lpstr>
      <vt:lpstr>Module 6 – Data Lakehouse</vt:lpstr>
      <vt:lpstr>PowerPoint Presentation</vt:lpstr>
      <vt:lpstr>Common Data Science Patterns</vt:lpstr>
      <vt:lpstr>PowerPoint Presentation</vt:lpstr>
      <vt:lpstr>PowerPoint Presentation</vt:lpstr>
      <vt:lpstr>Module 7 – Data Science</vt:lpstr>
      <vt:lpstr>Azure ML vs Fabric Data Science</vt:lpstr>
      <vt:lpstr>AzureML &amp; Fabric: Top-line product differentiation</vt:lpstr>
      <vt:lpstr>AzureML &amp; Fabric: Top-line product capabilities</vt:lpstr>
      <vt:lpstr>AzureML &amp; Fabric: 1000ft view of product integration</vt:lpstr>
      <vt:lpstr>Wrap-up, Q&amp;A, &amp; Feedback</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dc:title>
  <dc:creator>Avery Hutcherson</dc:creator>
  <cp:lastModifiedBy>Brian Hitney</cp:lastModifiedBy>
  <cp:revision>5</cp:revision>
  <dcterms:created xsi:type="dcterms:W3CDTF">2023-10-26T19:38:42Z</dcterms:created>
  <dcterms:modified xsi:type="dcterms:W3CDTF">2024-03-14T03:25:47Z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198900.000000000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